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ontserrat SemiBold"/>
      <p:regular r:id="rId42"/>
      <p:bold r:id="rId43"/>
      <p:italic r:id="rId44"/>
      <p:boldItalic r:id="rId45"/>
    </p:embeddedFont>
    <p:embeddedFont>
      <p:font typeface="Roboto"/>
      <p:regular r:id="rId46"/>
      <p:bold r:id="rId47"/>
      <p:italic r:id="rId48"/>
      <p:boldItalic r:id="rId49"/>
    </p:embeddedFont>
    <p:embeddedFont>
      <p:font typeface="Montserrat Alternates Light"/>
      <p:regular r:id="rId50"/>
      <p:bold r:id="rId51"/>
      <p:italic r:id="rId52"/>
      <p:boldItalic r:id="rId53"/>
    </p:embeddedFont>
    <p:embeddedFont>
      <p:font typeface="Montserrat"/>
      <p:regular r:id="rId54"/>
      <p:bold r:id="rId55"/>
      <p:italic r:id="rId56"/>
      <p:boldItalic r:id="rId57"/>
    </p:embeddedFont>
    <p:embeddedFont>
      <p:font typeface="Montserrat Alternates"/>
      <p:regular r:id="rId58"/>
      <p:bold r:id="rId59"/>
      <p:italic r:id="rId60"/>
      <p:boldItalic r:id="rId61"/>
    </p:embeddedFont>
    <p:embeddedFont>
      <p:font typeface="Montserrat ExtraBold"/>
      <p:bold r:id="rId62"/>
      <p:boldItalic r:id="rId63"/>
    </p:embeddedFont>
    <p:embeddedFont>
      <p:font typeface="Montserrat Alternates ExtraBold"/>
      <p:bold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14CE88-968B-4B7C-B03D-C9639AD793F2}">
  <a:tblStyle styleId="{9914CE88-968B-4B7C-B03D-C9639AD793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SemiBold-regular.fntdata"/><Relationship Id="rId41" Type="http://schemas.openxmlformats.org/officeDocument/2006/relationships/slide" Target="slides/slide36.xml"/><Relationship Id="rId44" Type="http://schemas.openxmlformats.org/officeDocument/2006/relationships/font" Target="fonts/MontserratSemiBold-italic.fntdata"/><Relationship Id="rId43" Type="http://schemas.openxmlformats.org/officeDocument/2006/relationships/font" Target="fonts/MontserratSemiBold-bold.fntdata"/><Relationship Id="rId46" Type="http://schemas.openxmlformats.org/officeDocument/2006/relationships/font" Target="fonts/Roboto-regular.fntdata"/><Relationship Id="rId45"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ExtraBold-bold.fntdata"/><Relationship Id="rId61" Type="http://schemas.openxmlformats.org/officeDocument/2006/relationships/font" Target="fonts/MontserratAlternates-boldItalic.fntdata"/><Relationship Id="rId20" Type="http://schemas.openxmlformats.org/officeDocument/2006/relationships/slide" Target="slides/slide15.xml"/><Relationship Id="rId64" Type="http://schemas.openxmlformats.org/officeDocument/2006/relationships/font" Target="fonts/MontserratAlternatesExtraBold-bold.fntdata"/><Relationship Id="rId63" Type="http://schemas.openxmlformats.org/officeDocument/2006/relationships/font" Target="fonts/MontserratExtraBold-boldItalic.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MontserratAlternatesExtraBold-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Alternate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AlternatesLight-bold.fntdata"/><Relationship Id="rId50" Type="http://schemas.openxmlformats.org/officeDocument/2006/relationships/font" Target="fonts/MontserratAlternatesLight-regular.fntdata"/><Relationship Id="rId53" Type="http://schemas.openxmlformats.org/officeDocument/2006/relationships/font" Target="fonts/MontserratAlternatesLight-boldItalic.fntdata"/><Relationship Id="rId52" Type="http://schemas.openxmlformats.org/officeDocument/2006/relationships/font" Target="fonts/MontserratAlternatesLight-italic.fntdata"/><Relationship Id="rId11" Type="http://schemas.openxmlformats.org/officeDocument/2006/relationships/slide" Target="slides/slide6.xml"/><Relationship Id="rId55" Type="http://schemas.openxmlformats.org/officeDocument/2006/relationships/font" Target="fonts/Montserrat-bold.fntdata"/><Relationship Id="rId10" Type="http://schemas.openxmlformats.org/officeDocument/2006/relationships/slide" Target="slides/slide5.xml"/><Relationship Id="rId54" Type="http://schemas.openxmlformats.org/officeDocument/2006/relationships/font" Target="fonts/Montserrat-regular.fntdata"/><Relationship Id="rId13" Type="http://schemas.openxmlformats.org/officeDocument/2006/relationships/slide" Target="slides/slide8.xml"/><Relationship Id="rId57" Type="http://schemas.openxmlformats.org/officeDocument/2006/relationships/font" Target="fonts/Montserrat-boldItalic.fntdata"/><Relationship Id="rId12" Type="http://schemas.openxmlformats.org/officeDocument/2006/relationships/slide" Target="slides/slide7.xml"/><Relationship Id="rId56" Type="http://schemas.openxmlformats.org/officeDocument/2006/relationships/font" Target="fonts/Montserrat-italic.fntdata"/><Relationship Id="rId15" Type="http://schemas.openxmlformats.org/officeDocument/2006/relationships/slide" Target="slides/slide10.xml"/><Relationship Id="rId59" Type="http://schemas.openxmlformats.org/officeDocument/2006/relationships/font" Target="fonts/MontserratAlternates-bold.fntdata"/><Relationship Id="rId14" Type="http://schemas.openxmlformats.org/officeDocument/2006/relationships/slide" Target="slides/slide9.xml"/><Relationship Id="rId58" Type="http://schemas.openxmlformats.org/officeDocument/2006/relationships/font" Target="fonts/MontserratAlternate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cENEb5FgVNPUYtY6Lppw_FZfpeZJ6Hnt/vi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hina-ai-law-challenge/CAIL2019/tree/master/%E9%98%85%E8%AF%BB%E7%90%86%E8%A7%A3/data"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when-multi-task-learning-meet-with-bert-d1c49cc40a0c"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when-multi-task-learning-meet-with-bert-d1c49cc40a0c"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hina-ai-law-challenge/CAIL2019/tree/master/%E9%98%85%E8%AF%BB%E7%90%86%E8%A7%A3/data"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212121"/>
                </a:solidFill>
                <a:highlight>
                  <a:schemeClr val="lt1"/>
                </a:highlight>
              </a:rPr>
              <a:t>Due date is May 13 7am Shanghai time. </a:t>
            </a:r>
            <a:endParaRPr sz="1050">
              <a:solidFill>
                <a:srgbClr val="212121"/>
              </a:solidFill>
              <a:highlight>
                <a:schemeClr val="lt1"/>
              </a:highlight>
            </a:endParaRPr>
          </a:p>
          <a:p>
            <a:pPr indent="0" lvl="0" marL="0" rtl="0" algn="l">
              <a:lnSpc>
                <a:spcPct val="115000"/>
              </a:lnSpc>
              <a:spcBef>
                <a:spcPts val="800"/>
              </a:spcBef>
              <a:spcAft>
                <a:spcPts val="0"/>
              </a:spcAft>
              <a:buClr>
                <a:schemeClr val="dk1"/>
              </a:buClr>
              <a:buSzPts val="1100"/>
              <a:buFont typeface="Arial"/>
              <a:buNone/>
            </a:pPr>
            <a:r>
              <a:rPr lang="en" sz="1050">
                <a:solidFill>
                  <a:srgbClr val="212121"/>
                </a:solidFill>
                <a:highlight>
                  <a:schemeClr val="lt1"/>
                </a:highlight>
              </a:rPr>
              <a:t>Each presentation is 9mins (Content) + 2 mins (QA) = 11 mins.</a:t>
            </a:r>
            <a:endParaRPr sz="1050">
              <a:solidFill>
                <a:srgbClr val="212121"/>
              </a:solidFill>
              <a:highlight>
                <a:schemeClr val="lt1"/>
              </a:highlight>
            </a:endParaRPr>
          </a:p>
          <a:p>
            <a:pPr indent="0" lvl="0" marL="0" rtl="0" algn="l">
              <a:lnSpc>
                <a:spcPct val="115000"/>
              </a:lnSpc>
              <a:spcBef>
                <a:spcPts val="800"/>
              </a:spcBef>
              <a:spcAft>
                <a:spcPts val="800"/>
              </a:spcAft>
              <a:buClr>
                <a:schemeClr val="dk1"/>
              </a:buClr>
              <a:buSzPts val="1100"/>
              <a:buFont typeface="Arial"/>
              <a:buNone/>
            </a:pPr>
            <a:r>
              <a:rPr lang="en" sz="1000" u="sng">
                <a:solidFill>
                  <a:srgbClr val="3D4594"/>
                </a:solidFill>
                <a:hlinkClick r:id="rId2">
                  <a:extLst>
                    <a:ext uri="{A12FA001-AC4F-418D-AE19-62706E023703}">
                      <ahyp:hlinkClr val="tx"/>
                    </a:ext>
                  </a:extLst>
                </a:hlinkClick>
              </a:rPr>
              <a:t>https://drive.google.com/file/d/1cENEb5FgVNPUYtY6Lppw_FZfpeZJ6Hnt/view</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b0e08743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b0e08743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b0e087438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b0e08743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99eb8478e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99eb8478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Our main </a:t>
            </a:r>
            <a:r>
              <a:rPr lang="en" sz="1200" u="sng">
                <a:solidFill>
                  <a:schemeClr val="dk1"/>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dataset</a:t>
            </a:r>
            <a:r>
              <a:rPr lang="en" sz="1200">
                <a:solidFill>
                  <a:schemeClr val="dk1"/>
                </a:solidFill>
                <a:highlight>
                  <a:srgbClr val="FFFFFF"/>
                </a:highlight>
                <a:latin typeface="Times New Roman"/>
                <a:ea typeface="Times New Roman"/>
                <a:cs typeface="Times New Roman"/>
                <a:sym typeface="Times New Roman"/>
              </a:rPr>
              <a:t> is a public legal judgment documents from the “China Judgment Documents Network” including civil and criminal judgments. The training set contains about 40,000 questions, the development set and the test set each contains about 5,000 questions. For the training set, each question contains only one standard answer. For the development and test sets, each question contains 3 human-labeled inference answers. The answer content can be a fragment of the case, YES or NO, or empty if the answer is rejected. This dataset is in JSON format. Here is an example for dev and test set: </a:t>
            </a:r>
            <a:endParaRPr sz="1200">
              <a:solidFill>
                <a:schemeClr val="dk1"/>
              </a:solidFill>
              <a:highlight>
                <a:srgbClr val="FFFFFF"/>
              </a:highlight>
              <a:latin typeface="Times New Roman"/>
              <a:ea typeface="Times New Roman"/>
              <a:cs typeface="Times New Roman"/>
              <a:sym typeface="Times New Roman"/>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Tokenization is needed for data preprocessing.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8a5832748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8a5832748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b130ba185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b130ba185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b130ba185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b130ba185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7b130ba18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b130ba18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b130ba18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b130ba18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[ans_start-64, ans_start+128]</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8b5efeb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8b5efeb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7b0e08743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b0e08743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highlight>
                  <a:schemeClr val="lt1"/>
                </a:highlight>
              </a:rPr>
              <a:t>https:/m/github.com/ymcui/Chinese-BERT-wwm</a:t>
            </a:r>
            <a:endParaRPr>
              <a:solidFill>
                <a:schemeClr val="dk1"/>
              </a:solidFill>
              <a:highlight>
                <a:schemeClr val="lt1"/>
              </a:highlight>
            </a:endParaRPr>
          </a:p>
          <a:p>
            <a:pPr indent="0" lvl="0" marL="457200" rtl="0" algn="l">
              <a:spcBef>
                <a:spcPts val="0"/>
              </a:spcBef>
              <a:spcAft>
                <a:spcPts val="0"/>
              </a:spcAft>
              <a:buNone/>
            </a:pPr>
            <a:r>
              <a:rPr lang="en">
                <a:solidFill>
                  <a:schemeClr val="dk1"/>
                </a:solidFill>
                <a:highlight>
                  <a:schemeClr val="lt1"/>
                </a:highlight>
              </a:rPr>
              <a:t>It modifies the previous </a:t>
            </a:r>
            <a:r>
              <a:rPr lang="en">
                <a:solidFill>
                  <a:srgbClr val="202124"/>
                </a:solidFill>
                <a:highlight>
                  <a:schemeClr val="lt1"/>
                </a:highlight>
              </a:rPr>
              <a:t>training sample generation strategy</a:t>
            </a:r>
            <a:endParaRPr>
              <a:solidFill>
                <a:srgbClr val="202124"/>
              </a:solidFill>
              <a:highlight>
                <a:schemeClr val="lt1"/>
              </a:highlight>
            </a:endParaRPr>
          </a:p>
          <a:p>
            <a:pPr indent="0" lvl="0" marL="457200" rtl="0" algn="l">
              <a:spcBef>
                <a:spcPts val="0"/>
              </a:spcBef>
              <a:spcAft>
                <a:spcPts val="0"/>
              </a:spcAft>
              <a:buNone/>
            </a:pPr>
            <a:r>
              <a:rPr lang="en">
                <a:solidFill>
                  <a:srgbClr val="202124"/>
                </a:solidFill>
                <a:highlight>
                  <a:schemeClr val="lt1"/>
                </a:highlight>
              </a:rPr>
              <a:t>Raise accuracy for Chinese token/sentence prediction</a:t>
            </a:r>
            <a:endParaRPr>
              <a:solidFill>
                <a:srgbClr val="202124"/>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8a583274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8a583274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7b0e087438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b0e087438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8b5efeb2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8b5efeb2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7b0e087438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b0e087438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7b0e087438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b0e087438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07070"/>
                </a:solidFill>
                <a:highlight>
                  <a:srgbClr val="FFFFFF"/>
                </a:highlight>
                <a:latin typeface="Roboto"/>
                <a:ea typeface="Roboto"/>
                <a:cs typeface="Roboto"/>
                <a:sym typeface="Roboto"/>
              </a:rPr>
              <a:t>cross-entropy loss of the Softmax layer: takes the class prediction vector corresponding to BERT’s &lt;CLS&gt; token, multiplies it with the classification layer weights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7b0e087438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b0e087438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b0e087438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b0e087438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7b0e087438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b0e087438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7b0e087438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b0e087438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07070"/>
                </a:solidFill>
                <a:highlight>
                  <a:srgbClr val="FFFFFF"/>
                </a:highlight>
                <a:latin typeface="Roboto"/>
                <a:ea typeface="Roboto"/>
                <a:cs typeface="Roboto"/>
                <a:sym typeface="Roboto"/>
              </a:rPr>
              <a:t>cross-entropy loss of the Softmax layer: takes the class prediction vector corresponding to BERT’s &lt;CLS&gt; token, multiplies it with the classification layer weights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7b0e087438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b0e087438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99eb8478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d99eb8478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2cab6e5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2cab6e5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7b130ba18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7b130ba18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7b130ba1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7b130ba1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lassification model </a:t>
            </a:r>
            <a:endParaRPr/>
          </a:p>
          <a:p>
            <a:pPr indent="0" lvl="0" marL="0" rtl="0" algn="l">
              <a:spcBef>
                <a:spcPts val="0"/>
              </a:spcBef>
              <a:spcAft>
                <a:spcPts val="0"/>
              </a:spcAft>
              <a:buNone/>
            </a:pPr>
            <a:r>
              <a:rPr lang="en"/>
              <a:t>First: three class classification, 0:span, 1:YES, 2:NO, input of question + context</a:t>
            </a:r>
            <a:endParaRPr/>
          </a:p>
          <a:p>
            <a:pPr indent="0" lvl="0" marL="0" rtl="0" algn="l">
              <a:spcBef>
                <a:spcPts val="0"/>
              </a:spcBef>
              <a:spcAft>
                <a:spcPts val="0"/>
              </a:spcAft>
              <a:buNone/>
            </a:pPr>
            <a:r>
              <a:rPr lang="en"/>
              <a:t>The performance is not good, with loss around 3, and it’s probably because: </a:t>
            </a:r>
            <a:endParaRPr/>
          </a:p>
          <a:p>
            <a:pPr indent="0" lvl="0" marL="0" rtl="0" algn="l">
              <a:spcBef>
                <a:spcPts val="0"/>
              </a:spcBef>
              <a:spcAft>
                <a:spcPts val="0"/>
              </a:spcAft>
              <a:buNone/>
            </a:pPr>
            <a:r>
              <a:rPr lang="en"/>
              <a:t>1: to distinguish whether a question has a YES/NO answer or span we only need question, and  context are not necessary and they are too long, which might disturb the classification</a:t>
            </a:r>
            <a:endParaRPr/>
          </a:p>
          <a:p>
            <a:pPr indent="0" lvl="0" marL="0" rtl="0" algn="l">
              <a:spcBef>
                <a:spcPts val="0"/>
              </a:spcBef>
              <a:spcAft>
                <a:spcPts val="0"/>
              </a:spcAft>
              <a:buNone/>
            </a:pPr>
            <a:r>
              <a:rPr lang="en"/>
              <a:t>2: there are some questions that are unable to answer, so the answer is not yes/no, neither span, but none, which also disturb the classification</a:t>
            </a:r>
            <a:endParaRPr/>
          </a:p>
          <a:p>
            <a:pPr indent="0" lvl="0" marL="0" rtl="0" algn="l">
              <a:spcBef>
                <a:spcPts val="0"/>
              </a:spcBef>
              <a:spcAft>
                <a:spcPts val="0"/>
              </a:spcAft>
              <a:buNone/>
            </a:pPr>
            <a:r>
              <a:rPr lang="en"/>
              <a:t>3: there are NOT  many qa pairs that has an answer of YES/NO, so when split the YES/NO questions into two classes, class size smaller, data sizes more unbalanced</a:t>
            </a:r>
            <a:endParaRPr/>
          </a:p>
          <a:p>
            <a:pPr indent="0" lvl="0" marL="0" rtl="0" algn="l">
              <a:spcBef>
                <a:spcPts val="0"/>
              </a:spcBef>
              <a:spcAft>
                <a:spcPts val="0"/>
              </a:spcAft>
              <a:buNone/>
            </a:pPr>
            <a:r>
              <a:rPr lang="en"/>
              <a:t>To improve the performance,</a:t>
            </a:r>
            <a:endParaRPr/>
          </a:p>
          <a:p>
            <a:pPr indent="0" lvl="0" marL="0" rtl="0" algn="l">
              <a:spcBef>
                <a:spcPts val="0"/>
              </a:spcBef>
              <a:spcAft>
                <a:spcPts val="0"/>
              </a:spcAft>
              <a:buNone/>
            </a:pPr>
            <a:r>
              <a:rPr lang="en"/>
              <a:t>Our solution is to</a:t>
            </a:r>
            <a:endParaRPr/>
          </a:p>
          <a:p>
            <a:pPr indent="0" lvl="0" marL="0" rtl="0" algn="l">
              <a:spcBef>
                <a:spcPts val="0"/>
              </a:spcBef>
              <a:spcAft>
                <a:spcPts val="0"/>
              </a:spcAft>
              <a:buNone/>
            </a:pPr>
            <a:r>
              <a:rPr lang="en"/>
              <a:t>1:only put question as input,</a:t>
            </a:r>
            <a:endParaRPr/>
          </a:p>
          <a:p>
            <a:pPr indent="0" lvl="0" marL="0" rtl="0" algn="l">
              <a:spcBef>
                <a:spcPts val="0"/>
              </a:spcBef>
              <a:spcAft>
                <a:spcPts val="0"/>
              </a:spcAft>
              <a:buNone/>
            </a:pPr>
            <a:r>
              <a:rPr lang="en"/>
              <a:t>2: group yes/no questions into  one class, so data size is more balanced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7b130ba18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7b130ba18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other problems, </a:t>
            </a:r>
            <a:r>
              <a:rPr lang="en">
                <a:solidFill>
                  <a:schemeClr val="dk1"/>
                </a:solidFill>
              </a:rPr>
              <a:t>we run out of cuda memory.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trainning the qa model, </a:t>
            </a:r>
            <a:endParaRPr/>
          </a:p>
          <a:p>
            <a:pPr indent="0" lvl="0" marL="0" rtl="0" algn="l">
              <a:spcBef>
                <a:spcPts val="0"/>
              </a:spcBef>
              <a:spcAft>
                <a:spcPts val="0"/>
              </a:spcAft>
              <a:buNone/>
            </a:pPr>
            <a:r>
              <a:rPr lang="en"/>
              <a:t>To fix that we:</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7b130ba18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7b130ba18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during data preprocessing, we have unmatched tokenizer btw question and context</a:t>
            </a:r>
            <a:endParaRPr/>
          </a:p>
          <a:p>
            <a:pPr indent="0" lvl="0" marL="0" rtl="0" algn="l">
              <a:spcBef>
                <a:spcPts val="0"/>
              </a:spcBef>
              <a:spcAft>
                <a:spcPts val="0"/>
              </a:spcAft>
              <a:buNone/>
            </a:pPr>
            <a:r>
              <a:rPr lang="en"/>
              <a:t>Another error case is in the data preprocessing part</a:t>
            </a:r>
            <a:endParaRPr/>
          </a:p>
          <a:p>
            <a:pPr indent="0" lvl="0" marL="0" rtl="0" algn="l">
              <a:spcBef>
                <a:spcPts val="0"/>
              </a:spcBef>
              <a:spcAft>
                <a:spcPts val="0"/>
              </a:spcAft>
              <a:buNone/>
            </a:pPr>
            <a:r>
              <a:rPr lang="en"/>
              <a:t>For train set, we extract answers from context according to the start index and our truncation method, however in several pieces of data, </a:t>
            </a:r>
            <a:endParaRPr/>
          </a:p>
          <a:p>
            <a:pPr indent="0" lvl="0" marL="0" rtl="0" algn="l">
              <a:spcBef>
                <a:spcPts val="0"/>
              </a:spcBef>
              <a:spcAft>
                <a:spcPts val="0"/>
              </a:spcAft>
              <a:buNone/>
            </a:pPr>
            <a:r>
              <a:rPr lang="en"/>
              <a:t>The extracted answers does not match with the ground truth answer.</a:t>
            </a:r>
            <a:endParaRPr/>
          </a:p>
          <a:p>
            <a:pPr indent="0" lvl="0" marL="0" rtl="0" algn="l">
              <a:spcBef>
                <a:spcPts val="0"/>
              </a:spcBef>
              <a:spcAft>
                <a:spcPts val="0"/>
              </a:spcAft>
              <a:buNone/>
            </a:pPr>
            <a:r>
              <a:rPr lang="en"/>
              <a:t>There are about 100 prob</a:t>
            </a:r>
            <a:r>
              <a:rPr lang="en"/>
              <a:t>lematic data in the trainset, less than 10 for both validation and test set.</a:t>
            </a:r>
            <a:endParaRPr/>
          </a:p>
          <a:p>
            <a:pPr indent="0" lvl="0" marL="0" rtl="0" algn="l">
              <a:spcBef>
                <a:spcPts val="0"/>
              </a:spcBef>
              <a:spcAft>
                <a:spcPts val="0"/>
              </a:spcAft>
              <a:buNone/>
            </a:pPr>
            <a:r>
              <a:rPr lang="en"/>
              <a:t>Currently we directly drop those data since it is only a very small number of them.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7b0e087438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7b0e087438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d99eb8478e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d99eb8478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the things we think could be improved for future work: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about the input context into the model.</a:t>
            </a:r>
            <a:endParaRPr>
              <a:solidFill>
                <a:schemeClr val="dk1"/>
              </a:solidFill>
            </a:endParaRPr>
          </a:p>
          <a:p>
            <a:pPr indent="0" lvl="0" marL="0" rtl="0" algn="l">
              <a:spcBef>
                <a:spcPts val="0"/>
              </a:spcBef>
              <a:spcAft>
                <a:spcPts val="0"/>
              </a:spcAft>
              <a:buNone/>
            </a:pPr>
            <a:r>
              <a:rPr lang="en">
                <a:solidFill>
                  <a:schemeClr val="dk1"/>
                </a:solidFill>
              </a:rPr>
              <a:t>When we train the model, for context that are too long, we now truncated the context with a fixed window,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Taking 64 tokens before and 128 after the startindex position.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improving the training, we might implement a slide window, which means to put all context into the train model. The slide window will start from the very beginning of the context, take the max size of the context input length, then slides. For example, we first take [0,300],then [280,580] having a little overlap between each interval .(结果：qa结果会更好？)</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for now our problem solution is to have two separate models, one for classification and one for qa.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improvement we could combine the two parts into one multitask model, so that if the classification gets mistake and leads to a large loss after the qa model, we could come back and fine tune the classification model. The fine tune process will be more cohesive.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as mentioned in the error analysis section, we have some problematic data that has a mismatch between answer and extracted context.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could further improve the tokenizer to fix this problem.(什么叫different tokenizer)</a:t>
            </a:r>
            <a:endParaRPr>
              <a:solidFill>
                <a:schemeClr val="dk1"/>
              </a:solidFill>
            </a:endParaRPr>
          </a:p>
          <a:p>
            <a:pPr indent="0" lvl="0" marL="0" rtl="0" algn="l">
              <a:spcBef>
                <a:spcPts val="0"/>
              </a:spcBef>
              <a:spcAft>
                <a:spcPts val="0"/>
              </a:spcAft>
              <a:buNone/>
            </a:pPr>
            <a:r>
              <a:rPr lang="en">
                <a:solidFill>
                  <a:schemeClr val="dk1"/>
                </a:solidFill>
              </a:rPr>
              <a:t>4.last part is that, we could improve the classification so that it can not only distinguish whether its a yes/no question but  also answer the yes /no questions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011446"/>
                </a:solidFill>
              </a:rPr>
              <a:t>Multitask: </a:t>
            </a:r>
            <a:r>
              <a:rPr lang="en" u="sng">
                <a:solidFill>
                  <a:schemeClr val="lt1"/>
                </a:solidFill>
                <a:hlinkClick r:id="rId2">
                  <a:extLst>
                    <a:ext uri="{A12FA001-AC4F-418D-AE19-62706E023703}">
                      <ahyp:hlinkClr val="tx"/>
                    </a:ext>
                  </a:extLst>
                </a:hlinkClick>
              </a:rPr>
              <a:t>https://towardsdatascience.com/when-multi-task-learning-meet-with-bert-d1c49cc40a0c</a:t>
            </a:r>
            <a:r>
              <a:rPr lang="en">
                <a:solidFill>
                  <a:srgbClr val="011446"/>
                </a:solidFill>
              </a:rPr>
              <a:t> </a:t>
            </a:r>
            <a:endParaRPr>
              <a:solidFill>
                <a:srgbClr val="011446"/>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7b0e08743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b0e08743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Multitask: </a:t>
            </a:r>
            <a:r>
              <a:rPr lang="en" u="sng">
                <a:solidFill>
                  <a:schemeClr val="hlink"/>
                </a:solidFill>
                <a:hlinkClick r:id="rId2"/>
              </a:rPr>
              <a:t>https://towardsdatascience.com/when-multi-task-learning-meet-with-bert-d1c49cc40a0c</a:t>
            </a:r>
            <a:r>
              <a:rPr lang="en"/>
              <a:t> </a:t>
            </a:r>
            <a:endParaRPr/>
          </a:p>
          <a:p>
            <a:pPr indent="0" lvl="0" marL="0" rtl="0" algn="l">
              <a:spcBef>
                <a:spcPts val="0"/>
              </a:spcBef>
              <a:spcAft>
                <a:spcPts val="0"/>
              </a:spcAft>
              <a:buNone/>
            </a:pPr>
            <a:r>
              <a:rPr lang="en"/>
              <a:t>Here are the things we think could be improved:</a:t>
            </a:r>
            <a:endParaRPr/>
          </a:p>
          <a:p>
            <a:pPr indent="0" lvl="0" marL="0" rtl="0" algn="l">
              <a:spcBef>
                <a:spcPts val="0"/>
              </a:spcBef>
              <a:spcAft>
                <a:spcPts val="0"/>
              </a:spcAft>
              <a:buNone/>
            </a:pPr>
            <a:r>
              <a:rPr lang="en"/>
              <a:t>1: the input context into the model.</a:t>
            </a:r>
            <a:endParaRPr/>
          </a:p>
          <a:p>
            <a:pPr indent="0" lvl="0" marL="0" rtl="0" algn="l">
              <a:spcBef>
                <a:spcPts val="0"/>
              </a:spcBef>
              <a:spcAft>
                <a:spcPts val="0"/>
              </a:spcAft>
              <a:buNone/>
            </a:pPr>
            <a:r>
              <a:rPr lang="en"/>
              <a:t>When we train the model, because some context could be too </a:t>
            </a:r>
            <a:r>
              <a:rPr lang="en"/>
              <a:t>long</a:t>
            </a:r>
            <a:r>
              <a:rPr lang="en"/>
              <a:t> to put into the model, we now truncated the context with a fixed window,</a:t>
            </a:r>
            <a:endParaRPr/>
          </a:p>
          <a:p>
            <a:pPr indent="0" lvl="0" marL="0" rtl="0" algn="l">
              <a:spcBef>
                <a:spcPts val="0"/>
              </a:spcBef>
              <a:spcAft>
                <a:spcPts val="0"/>
              </a:spcAft>
              <a:buNone/>
            </a:pPr>
            <a:r>
              <a:rPr lang="en"/>
              <a:t>Taking 64 tokens before and 128 after the startindex position.</a:t>
            </a:r>
            <a:endParaRPr/>
          </a:p>
          <a:p>
            <a:pPr indent="0" lvl="0" marL="0" rtl="0" algn="l">
              <a:spcBef>
                <a:spcPts val="0"/>
              </a:spcBef>
              <a:spcAft>
                <a:spcPts val="0"/>
              </a:spcAft>
              <a:buNone/>
            </a:pPr>
            <a:r>
              <a:rPr lang="en"/>
              <a:t>To improving the </a:t>
            </a:r>
            <a:r>
              <a:rPr lang="en"/>
              <a:t>training</a:t>
            </a:r>
            <a:r>
              <a:rPr lang="en"/>
              <a:t>, we might implement a slide window, which means to put all context into the train model. The slide window will start from the very beginning of the context, take the max size of the context input length, then slides. For example, we first take [0,180],then [160,340] having a little overlap between.(</a:t>
            </a:r>
            <a:r>
              <a:rPr lang="en"/>
              <a:t>结果：qa结果会更好？</a:t>
            </a:r>
            <a:r>
              <a:rPr lang="en"/>
              <a:t>)</a:t>
            </a:r>
            <a:endParaRPr/>
          </a:p>
          <a:p>
            <a:pPr indent="0" lvl="0" marL="0" rtl="0" algn="l">
              <a:spcBef>
                <a:spcPts val="0"/>
              </a:spcBef>
              <a:spcAft>
                <a:spcPts val="0"/>
              </a:spcAft>
              <a:buNone/>
            </a:pPr>
            <a:r>
              <a:rPr lang="en"/>
              <a:t>2: for now our problem solution is to have two separate models, one for classification and one for qa.</a:t>
            </a:r>
            <a:endParaRPr/>
          </a:p>
          <a:p>
            <a:pPr indent="0" lvl="0" marL="0" rtl="0" algn="l">
              <a:spcBef>
                <a:spcPts val="0"/>
              </a:spcBef>
              <a:spcAft>
                <a:spcPts val="0"/>
              </a:spcAft>
              <a:buNone/>
            </a:pPr>
            <a:r>
              <a:rPr lang="en"/>
              <a:t>For </a:t>
            </a:r>
            <a:r>
              <a:rPr lang="en"/>
              <a:t>improvement</a:t>
            </a:r>
            <a:r>
              <a:rPr lang="en"/>
              <a:t> we could combine the two parts into one multitask model, so that if the classification gets mistake and leads to a large loss after the qa model, we could come back and fine tune the classification model. The fine tune process will be more </a:t>
            </a:r>
            <a:r>
              <a:rPr lang="en"/>
              <a:t>cohesive</a:t>
            </a:r>
            <a:r>
              <a:rPr lang="en"/>
              <a:t>.</a:t>
            </a:r>
            <a:endParaRPr/>
          </a:p>
          <a:p>
            <a:pPr indent="0" lvl="0" marL="0" rtl="0" algn="l">
              <a:spcBef>
                <a:spcPts val="0"/>
              </a:spcBef>
              <a:spcAft>
                <a:spcPts val="0"/>
              </a:spcAft>
              <a:buNone/>
            </a:pPr>
            <a:r>
              <a:rPr lang="en"/>
              <a:t>3: as mentioned in the error analysis section, we have some problematic data that has a mismatch between answer and extracted context.</a:t>
            </a:r>
            <a:endParaRPr/>
          </a:p>
          <a:p>
            <a:pPr indent="0" lvl="0" marL="0" rtl="0" algn="l">
              <a:spcBef>
                <a:spcPts val="0"/>
              </a:spcBef>
              <a:spcAft>
                <a:spcPts val="0"/>
              </a:spcAft>
              <a:buNone/>
            </a:pPr>
            <a:r>
              <a:rPr lang="en"/>
              <a:t>We could </a:t>
            </a:r>
            <a:r>
              <a:rPr lang="en"/>
              <a:t>further</a:t>
            </a:r>
            <a:r>
              <a:rPr lang="en"/>
              <a:t> improve the tokenizer to fix this problem.(</a:t>
            </a:r>
            <a:r>
              <a:rPr lang="en"/>
              <a:t>什么叫different tokenizer</a:t>
            </a:r>
            <a:r>
              <a:rPr lang="en"/>
              <a:t>)</a:t>
            </a:r>
            <a:endParaRPr/>
          </a:p>
          <a:p>
            <a:pPr indent="0" lvl="0" marL="0" rtl="0" algn="l">
              <a:spcBef>
                <a:spcPts val="0"/>
              </a:spcBef>
              <a:spcAft>
                <a:spcPts val="0"/>
              </a:spcAft>
              <a:buNone/>
            </a:pPr>
            <a:r>
              <a:rPr lang="en"/>
              <a:t>4.</a:t>
            </a:r>
            <a:r>
              <a:rPr lang="en"/>
              <a:t>last part of the future works is that, our current classification only classifies if the question has anwer of YES/NO or span, qa extracts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f078010ed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f078010ed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8a583274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8a583274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are thousands of cases happening on a daily basis, which form loads of legal judgments.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Compared to the number of judgments, the number of judges are relatively small; and though in similar cases, the judgment results can sometimes be very different. These difficulties make it challenging for judges to extract information from legal documents.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Therefore, the introduction of NLP into the legal field </a:t>
            </a:r>
            <a:r>
              <a:rPr lang="en">
                <a:solidFill>
                  <a:srgbClr val="011446"/>
                </a:solidFill>
              </a:rPr>
              <a:t>can assist judges and lawyers in obtaining required information in a more efficient and convenient way.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ed1775e4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ed1775e4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solidFill>
                  <a:schemeClr val="dk1"/>
                </a:solidFill>
              </a:rPr>
              <a:t>Our project hopes to study machine reading comprehension, especially answer extractions in the field of legal judgment documents.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f0744aa7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f0744aa7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Compared with well studied English characters dataset as SQuAD, this project will focus on Chinese corpus datasets, which needs special tokenization. Moreover, yes and no answer should be added to the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8a583274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8a583274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8a5832748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8a5832748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Our main </a:t>
            </a:r>
            <a:r>
              <a:rPr lang="en" sz="1200" u="sng">
                <a:solidFill>
                  <a:schemeClr val="dk1"/>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dataset</a:t>
            </a:r>
            <a:r>
              <a:rPr lang="en" sz="1200">
                <a:solidFill>
                  <a:schemeClr val="dk1"/>
                </a:solidFill>
                <a:highlight>
                  <a:srgbClr val="FFFFFF"/>
                </a:highlight>
                <a:latin typeface="Times New Roman"/>
                <a:ea typeface="Times New Roman"/>
                <a:cs typeface="Times New Roman"/>
                <a:sym typeface="Times New Roman"/>
              </a:rPr>
              <a:t> is a public legal judgment documents from the “China Judgment Documents Network” including civil and criminal judgments. The training set contains about 40,000 questions, the development set and the test set each contains about 5,000 questions. For the training set, each question contains only one standard answer. For the development and test sets, each question contains 3 human-labeled inference answers. The answer content can be a fragment of the case, YES or NO, or empty if the answer is rejected. This dataset is in JSON format. Here is an example for dev and test set: </a:t>
            </a:r>
            <a:endParaRPr sz="1200">
              <a:solidFill>
                <a:schemeClr val="dk1"/>
              </a:solidFill>
              <a:highlight>
                <a:srgbClr val="FFFFFF"/>
              </a:highlight>
              <a:latin typeface="Times New Roman"/>
              <a:ea typeface="Times New Roman"/>
              <a:cs typeface="Times New Roman"/>
              <a:sym typeface="Times New Roman"/>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Tokenization is needed for data preprocessing.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0" y="1779300"/>
            <a:ext cx="8520600" cy="975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000"/>
              <a:buFont typeface="Montserrat ExtraBold"/>
              <a:buNone/>
              <a:defRPr b="0" sz="3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743050" y="2888250"/>
            <a:ext cx="36579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pic>
        <p:nvPicPr>
          <p:cNvPr id="47" name="Google Shape;47;p11"/>
          <p:cNvPicPr preferRelativeResize="0"/>
          <p:nvPr/>
        </p:nvPicPr>
        <p:blipFill>
          <a:blip r:embed="rId2">
            <a:alphaModFix amt="56000"/>
          </a:blip>
          <a:stretch>
            <a:fillRect/>
          </a:stretch>
        </p:blipFill>
        <p:spPr>
          <a:xfrm rot="-7199997">
            <a:off x="4531704" y="539794"/>
            <a:ext cx="5918750" cy="6540301"/>
          </a:xfrm>
          <a:prstGeom prst="rect">
            <a:avLst/>
          </a:prstGeom>
          <a:noFill/>
          <a:ln>
            <a:noFill/>
          </a:ln>
        </p:spPr>
      </p:pic>
      <p:pic>
        <p:nvPicPr>
          <p:cNvPr id="48" name="Google Shape;48;p11"/>
          <p:cNvPicPr preferRelativeResize="0"/>
          <p:nvPr/>
        </p:nvPicPr>
        <p:blipFill>
          <a:blip r:embed="rId2">
            <a:alphaModFix amt="56000"/>
          </a:blip>
          <a:stretch>
            <a:fillRect/>
          </a:stretch>
        </p:blipFill>
        <p:spPr>
          <a:xfrm rot="-1365984">
            <a:off x="-1959971" y="118698"/>
            <a:ext cx="5918748" cy="6540298"/>
          </a:xfrm>
          <a:prstGeom prst="rect">
            <a:avLst/>
          </a:prstGeom>
          <a:noFill/>
          <a:ln>
            <a:noFill/>
          </a:ln>
        </p:spPr>
      </p:pic>
      <p:sp>
        <p:nvSpPr>
          <p:cNvPr id="49" name="Google Shape;49;p11"/>
          <p:cNvSpPr txBox="1"/>
          <p:nvPr>
            <p:ph hasCustomPrompt="1" type="title"/>
          </p:nvPr>
        </p:nvSpPr>
        <p:spPr>
          <a:xfrm>
            <a:off x="2028150" y="1598125"/>
            <a:ext cx="5087700" cy="1178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200"/>
              <a:buNone/>
              <a:defRPr sz="72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subTitle"/>
          </p:nvPr>
        </p:nvSpPr>
        <p:spPr>
          <a:xfrm>
            <a:off x="2618725" y="2840075"/>
            <a:ext cx="3906600" cy="821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52"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54" name="Google Shape;54;p13"/>
          <p:cNvSpPr txBox="1"/>
          <p:nvPr>
            <p:ph type="title"/>
          </p:nvPr>
        </p:nvSpPr>
        <p:spPr>
          <a:xfrm>
            <a:off x="702450" y="1773225"/>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5" name="Google Shape;55;p13"/>
          <p:cNvSpPr txBox="1"/>
          <p:nvPr>
            <p:ph idx="1" type="subTitle"/>
          </p:nvPr>
        </p:nvSpPr>
        <p:spPr>
          <a:xfrm>
            <a:off x="702450" y="207030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6" name="Google Shape;56;p13"/>
          <p:cNvSpPr txBox="1"/>
          <p:nvPr>
            <p:ph idx="2" type="title"/>
          </p:nvPr>
        </p:nvSpPr>
        <p:spPr>
          <a:xfrm>
            <a:off x="3598650" y="1773225"/>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7" name="Google Shape;57;p13"/>
          <p:cNvSpPr txBox="1"/>
          <p:nvPr>
            <p:ph idx="3" type="subTitle"/>
          </p:nvPr>
        </p:nvSpPr>
        <p:spPr>
          <a:xfrm>
            <a:off x="3598650" y="207030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 name="Google Shape;58;p13"/>
          <p:cNvSpPr txBox="1"/>
          <p:nvPr>
            <p:ph idx="4" type="title"/>
          </p:nvPr>
        </p:nvSpPr>
        <p:spPr>
          <a:xfrm>
            <a:off x="6494850" y="1773225"/>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9" name="Google Shape;59;p13"/>
          <p:cNvSpPr txBox="1"/>
          <p:nvPr>
            <p:ph idx="5" type="subTitle"/>
          </p:nvPr>
        </p:nvSpPr>
        <p:spPr>
          <a:xfrm>
            <a:off x="6494850" y="207030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0" name="Google Shape;60;p13"/>
          <p:cNvSpPr txBox="1"/>
          <p:nvPr>
            <p:ph idx="6" type="title"/>
          </p:nvPr>
        </p:nvSpPr>
        <p:spPr>
          <a:xfrm>
            <a:off x="5039900" y="3501280"/>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1" name="Google Shape;61;p13"/>
          <p:cNvSpPr txBox="1"/>
          <p:nvPr>
            <p:ph idx="7" type="subTitle"/>
          </p:nvPr>
        </p:nvSpPr>
        <p:spPr>
          <a:xfrm>
            <a:off x="5039888" y="379823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 name="Google Shape;62;p13"/>
          <p:cNvSpPr txBox="1"/>
          <p:nvPr>
            <p:ph idx="8" type="title"/>
          </p:nvPr>
        </p:nvSpPr>
        <p:spPr>
          <a:xfrm>
            <a:off x="2157425" y="3501280"/>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13"/>
          <p:cNvSpPr txBox="1"/>
          <p:nvPr>
            <p:ph idx="9" type="subTitle"/>
          </p:nvPr>
        </p:nvSpPr>
        <p:spPr>
          <a:xfrm>
            <a:off x="2157413" y="379823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13"/>
          <p:cNvSpPr txBox="1"/>
          <p:nvPr>
            <p:ph hasCustomPrompt="1" idx="13" type="title"/>
          </p:nvPr>
        </p:nvSpPr>
        <p:spPr>
          <a:xfrm>
            <a:off x="1139400" y="1283325"/>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
        <p:nvSpPr>
          <p:cNvPr id="65" name="Google Shape;65;p13"/>
          <p:cNvSpPr txBox="1"/>
          <p:nvPr>
            <p:ph hasCustomPrompt="1" idx="14" type="title"/>
          </p:nvPr>
        </p:nvSpPr>
        <p:spPr>
          <a:xfrm>
            <a:off x="4035600" y="1283325"/>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
        <p:nvSpPr>
          <p:cNvPr id="66" name="Google Shape;66;p13"/>
          <p:cNvSpPr txBox="1"/>
          <p:nvPr>
            <p:ph hasCustomPrompt="1" idx="15" type="title"/>
          </p:nvPr>
        </p:nvSpPr>
        <p:spPr>
          <a:xfrm>
            <a:off x="6931800" y="1283325"/>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
        <p:nvSpPr>
          <p:cNvPr id="67" name="Google Shape;67;p13"/>
          <p:cNvSpPr txBox="1"/>
          <p:nvPr>
            <p:ph hasCustomPrompt="1" idx="16" type="title"/>
          </p:nvPr>
        </p:nvSpPr>
        <p:spPr>
          <a:xfrm>
            <a:off x="5476850" y="3007778"/>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
        <p:nvSpPr>
          <p:cNvPr id="68" name="Google Shape;68;p13"/>
          <p:cNvSpPr txBox="1"/>
          <p:nvPr>
            <p:ph hasCustomPrompt="1" idx="17" type="title"/>
          </p:nvPr>
        </p:nvSpPr>
        <p:spPr>
          <a:xfrm>
            <a:off x="2594375" y="3015515"/>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BODY_1">
    <p:spTree>
      <p:nvGrpSpPr>
        <p:cNvPr id="69" name="Shape 69"/>
        <p:cNvGrpSpPr/>
        <p:nvPr/>
      </p:nvGrpSpPr>
      <p:grpSpPr>
        <a:xfrm>
          <a:off x="0" y="0"/>
          <a:ext cx="0" cy="0"/>
          <a:chOff x="0" y="0"/>
          <a:chExt cx="0" cy="0"/>
        </a:xfrm>
      </p:grpSpPr>
      <p:pic>
        <p:nvPicPr>
          <p:cNvPr id="70" name="Google Shape;70;p14"/>
          <p:cNvPicPr preferRelativeResize="0"/>
          <p:nvPr/>
        </p:nvPicPr>
        <p:blipFill>
          <a:blip r:embed="rId2">
            <a:alphaModFix/>
          </a:blip>
          <a:stretch>
            <a:fillRect/>
          </a:stretch>
        </p:blipFill>
        <p:spPr>
          <a:xfrm flipH="1">
            <a:off x="0" y="-392975"/>
            <a:ext cx="9397469" cy="3269127"/>
          </a:xfrm>
          <a:prstGeom prst="rect">
            <a:avLst/>
          </a:prstGeom>
          <a:noFill/>
          <a:ln>
            <a:noFill/>
          </a:ln>
        </p:spPr>
      </p:pic>
      <p:sp>
        <p:nvSpPr>
          <p:cNvPr id="71" name="Google Shape;71;p14"/>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72" name="Google Shape;72;p14"/>
          <p:cNvSpPr txBox="1"/>
          <p:nvPr>
            <p:ph idx="2" type="title"/>
          </p:nvPr>
        </p:nvSpPr>
        <p:spPr>
          <a:xfrm>
            <a:off x="809939" y="3104050"/>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73" name="Google Shape;73;p14"/>
          <p:cNvSpPr txBox="1"/>
          <p:nvPr>
            <p:ph idx="1" type="subTitle"/>
          </p:nvPr>
        </p:nvSpPr>
        <p:spPr>
          <a:xfrm>
            <a:off x="809925" y="3477200"/>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14"/>
          <p:cNvSpPr txBox="1"/>
          <p:nvPr>
            <p:ph idx="3" type="title"/>
          </p:nvPr>
        </p:nvSpPr>
        <p:spPr>
          <a:xfrm>
            <a:off x="3463502" y="3104050"/>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75" name="Google Shape;75;p14"/>
          <p:cNvSpPr txBox="1"/>
          <p:nvPr>
            <p:ph idx="4" type="subTitle"/>
          </p:nvPr>
        </p:nvSpPr>
        <p:spPr>
          <a:xfrm>
            <a:off x="3463488" y="3477200"/>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4"/>
          <p:cNvSpPr txBox="1"/>
          <p:nvPr>
            <p:ph idx="5" type="title"/>
          </p:nvPr>
        </p:nvSpPr>
        <p:spPr>
          <a:xfrm>
            <a:off x="6117052" y="3104050"/>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77" name="Google Shape;77;p14"/>
          <p:cNvSpPr txBox="1"/>
          <p:nvPr>
            <p:ph idx="6" type="subTitle"/>
          </p:nvPr>
        </p:nvSpPr>
        <p:spPr>
          <a:xfrm>
            <a:off x="6117038" y="3477200"/>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8" name="Shape 78"/>
        <p:cNvGrpSpPr/>
        <p:nvPr/>
      </p:nvGrpSpPr>
      <p:grpSpPr>
        <a:xfrm>
          <a:off x="0" y="0"/>
          <a:ext cx="0" cy="0"/>
          <a:chOff x="0" y="0"/>
          <a:chExt cx="0" cy="0"/>
        </a:xfrm>
      </p:grpSpPr>
      <p:sp>
        <p:nvSpPr>
          <p:cNvPr id="79" name="Google Shape;79;p15"/>
          <p:cNvSpPr txBox="1"/>
          <p:nvPr>
            <p:ph type="title"/>
          </p:nvPr>
        </p:nvSpPr>
        <p:spPr>
          <a:xfrm>
            <a:off x="3758000" y="378225"/>
            <a:ext cx="46131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pic>
        <p:nvPicPr>
          <p:cNvPr id="80" name="Google Shape;80;p15"/>
          <p:cNvPicPr preferRelativeResize="0"/>
          <p:nvPr/>
        </p:nvPicPr>
        <p:blipFill>
          <a:blip r:embed="rId2">
            <a:alphaModFix amt="56000"/>
          </a:blip>
          <a:stretch>
            <a:fillRect/>
          </a:stretch>
        </p:blipFill>
        <p:spPr>
          <a:xfrm rot="-1365984">
            <a:off x="-1511771" y="-174252"/>
            <a:ext cx="5918748" cy="654029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81" name="Shape 81"/>
        <p:cNvGrpSpPr/>
        <p:nvPr/>
      </p:nvGrpSpPr>
      <p:grpSpPr>
        <a:xfrm>
          <a:off x="0" y="0"/>
          <a:ext cx="0" cy="0"/>
          <a:chOff x="0" y="0"/>
          <a:chExt cx="0" cy="0"/>
        </a:xfrm>
      </p:grpSpPr>
      <p:sp>
        <p:nvSpPr>
          <p:cNvPr id="82" name="Google Shape;82;p16"/>
          <p:cNvSpPr txBox="1"/>
          <p:nvPr>
            <p:ph type="title"/>
          </p:nvPr>
        </p:nvSpPr>
        <p:spPr>
          <a:xfrm>
            <a:off x="3229175" y="378225"/>
            <a:ext cx="5142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pic>
        <p:nvPicPr>
          <p:cNvPr id="83" name="Google Shape;83;p16"/>
          <p:cNvPicPr preferRelativeResize="0"/>
          <p:nvPr/>
        </p:nvPicPr>
        <p:blipFill>
          <a:blip r:embed="rId2">
            <a:alphaModFix amt="50000"/>
          </a:blip>
          <a:stretch>
            <a:fillRect/>
          </a:stretch>
        </p:blipFill>
        <p:spPr>
          <a:xfrm>
            <a:off x="1" y="2801493"/>
            <a:ext cx="9144003" cy="30361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84" name="Shape 84"/>
        <p:cNvGrpSpPr/>
        <p:nvPr/>
      </p:nvGrpSpPr>
      <p:grpSpPr>
        <a:xfrm>
          <a:off x="0" y="0"/>
          <a:ext cx="0" cy="0"/>
          <a:chOff x="0" y="0"/>
          <a:chExt cx="0" cy="0"/>
        </a:xfrm>
      </p:grpSpPr>
      <p:sp>
        <p:nvSpPr>
          <p:cNvPr id="85" name="Google Shape;85;p17"/>
          <p:cNvSpPr txBox="1"/>
          <p:nvPr>
            <p:ph type="title"/>
          </p:nvPr>
        </p:nvSpPr>
        <p:spPr>
          <a:xfrm>
            <a:off x="3229175" y="378225"/>
            <a:ext cx="5142000" cy="5151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pic>
        <p:nvPicPr>
          <p:cNvPr id="86" name="Google Shape;86;p17"/>
          <p:cNvPicPr preferRelativeResize="0"/>
          <p:nvPr/>
        </p:nvPicPr>
        <p:blipFill>
          <a:blip r:embed="rId2">
            <a:alphaModFix/>
          </a:blip>
          <a:stretch>
            <a:fillRect/>
          </a:stretch>
        </p:blipFill>
        <p:spPr>
          <a:xfrm flipH="1" rot="5400000">
            <a:off x="-2255011" y="1532427"/>
            <a:ext cx="6751897" cy="224187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
    <p:spTree>
      <p:nvGrpSpPr>
        <p:cNvPr id="87" name="Shape 87"/>
        <p:cNvGrpSpPr/>
        <p:nvPr/>
      </p:nvGrpSpPr>
      <p:grpSpPr>
        <a:xfrm>
          <a:off x="0" y="0"/>
          <a:ext cx="0" cy="0"/>
          <a:chOff x="0" y="0"/>
          <a:chExt cx="0" cy="0"/>
        </a:xfrm>
      </p:grpSpPr>
      <p:sp>
        <p:nvSpPr>
          <p:cNvPr id="88" name="Google Shape;88;p18"/>
          <p:cNvSpPr txBox="1"/>
          <p:nvPr>
            <p:ph type="title"/>
          </p:nvPr>
        </p:nvSpPr>
        <p:spPr>
          <a:xfrm>
            <a:off x="3161025" y="378225"/>
            <a:ext cx="52101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2">
    <p:spTree>
      <p:nvGrpSpPr>
        <p:cNvPr id="89" name="Shape 89"/>
        <p:cNvGrpSpPr/>
        <p:nvPr/>
      </p:nvGrpSpPr>
      <p:grpSpPr>
        <a:xfrm>
          <a:off x="0" y="0"/>
          <a:ext cx="0" cy="0"/>
          <a:chOff x="0" y="0"/>
          <a:chExt cx="0" cy="0"/>
        </a:xfrm>
      </p:grpSpPr>
      <p:sp>
        <p:nvSpPr>
          <p:cNvPr id="90" name="Google Shape;90;p19"/>
          <p:cNvSpPr txBox="1"/>
          <p:nvPr>
            <p:ph type="title"/>
          </p:nvPr>
        </p:nvSpPr>
        <p:spPr>
          <a:xfrm>
            <a:off x="3229175" y="378225"/>
            <a:ext cx="5142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91" name="Google Shape;91;p19"/>
          <p:cNvSpPr txBox="1"/>
          <p:nvPr>
            <p:ph idx="1" type="subTitle"/>
          </p:nvPr>
        </p:nvSpPr>
        <p:spPr>
          <a:xfrm>
            <a:off x="4870825" y="1767050"/>
            <a:ext cx="3273600" cy="2327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100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
    <p:spTree>
      <p:nvGrpSpPr>
        <p:cNvPr id="92" name="Shape 92"/>
        <p:cNvGrpSpPr/>
        <p:nvPr/>
      </p:nvGrpSpPr>
      <p:grpSpPr>
        <a:xfrm>
          <a:off x="0" y="0"/>
          <a:ext cx="0" cy="0"/>
          <a:chOff x="0" y="0"/>
          <a:chExt cx="0" cy="0"/>
        </a:xfrm>
      </p:grpSpPr>
      <p:sp>
        <p:nvSpPr>
          <p:cNvPr id="93" name="Google Shape;93;p20"/>
          <p:cNvSpPr txBox="1"/>
          <p:nvPr>
            <p:ph idx="1" type="subTitle"/>
          </p:nvPr>
        </p:nvSpPr>
        <p:spPr>
          <a:xfrm>
            <a:off x="1098925" y="531350"/>
            <a:ext cx="3273600" cy="1235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2pPr>
            <a:lvl3pPr lvl="2"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3pPr>
            <a:lvl4pPr lvl="3"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4pPr>
            <a:lvl5pPr lvl="4"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5pPr>
            <a:lvl6pPr lvl="5"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6pPr>
            <a:lvl7pPr lvl="6"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7pPr>
            <a:lvl8pPr lvl="7"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8pPr>
            <a:lvl9pPr lvl="8"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9pPr>
          </a:lstStyle>
          <a:p/>
        </p:txBody>
      </p:sp>
      <p:sp>
        <p:nvSpPr>
          <p:cNvPr id="94" name="Google Shape;94;p20"/>
          <p:cNvSpPr txBox="1"/>
          <p:nvPr>
            <p:ph type="title"/>
          </p:nvPr>
        </p:nvSpPr>
        <p:spPr>
          <a:xfrm>
            <a:off x="3229175" y="378225"/>
            <a:ext cx="5142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95" name="Google Shape;95;p20"/>
          <p:cNvSpPr txBox="1"/>
          <p:nvPr>
            <p:ph idx="2" type="subTitle"/>
          </p:nvPr>
        </p:nvSpPr>
        <p:spPr>
          <a:xfrm>
            <a:off x="1098925" y="1971825"/>
            <a:ext cx="3273600" cy="2324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100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3"/>
          <p:cNvPicPr preferRelativeResize="0"/>
          <p:nvPr/>
        </p:nvPicPr>
        <p:blipFill>
          <a:blip r:embed="rId2">
            <a:alphaModFix/>
          </a:blip>
          <a:stretch>
            <a:fillRect/>
          </a:stretch>
        </p:blipFill>
        <p:spPr>
          <a:xfrm>
            <a:off x="-76672" y="-827887"/>
            <a:ext cx="6153101" cy="6799271"/>
          </a:xfrm>
          <a:prstGeom prst="rect">
            <a:avLst/>
          </a:prstGeom>
          <a:noFill/>
          <a:ln>
            <a:noFill/>
          </a:ln>
        </p:spPr>
      </p:pic>
      <p:sp>
        <p:nvSpPr>
          <p:cNvPr id="14" name="Google Shape;14;p3"/>
          <p:cNvSpPr txBox="1"/>
          <p:nvPr>
            <p:ph type="title"/>
          </p:nvPr>
        </p:nvSpPr>
        <p:spPr>
          <a:xfrm>
            <a:off x="5112425" y="2227050"/>
            <a:ext cx="28767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5112425" y="1027125"/>
            <a:ext cx="2445000" cy="84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 name="Google Shape;16;p3"/>
          <p:cNvSpPr txBox="1"/>
          <p:nvPr>
            <p:ph idx="1" type="subTitle"/>
          </p:nvPr>
        </p:nvSpPr>
        <p:spPr>
          <a:xfrm>
            <a:off x="5112425" y="3194925"/>
            <a:ext cx="3156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
    <p:spTree>
      <p:nvGrpSpPr>
        <p:cNvPr id="96" name="Shape 96"/>
        <p:cNvGrpSpPr/>
        <p:nvPr/>
      </p:nvGrpSpPr>
      <p:grpSpPr>
        <a:xfrm>
          <a:off x="0" y="0"/>
          <a:ext cx="0" cy="0"/>
          <a:chOff x="0" y="0"/>
          <a:chExt cx="0" cy="0"/>
        </a:xfrm>
      </p:grpSpPr>
      <p:pic>
        <p:nvPicPr>
          <p:cNvPr id="97" name="Google Shape;97;p21"/>
          <p:cNvPicPr preferRelativeResize="0"/>
          <p:nvPr/>
        </p:nvPicPr>
        <p:blipFill>
          <a:blip r:embed="rId2">
            <a:alphaModFix/>
          </a:blip>
          <a:stretch>
            <a:fillRect/>
          </a:stretch>
        </p:blipFill>
        <p:spPr>
          <a:xfrm rot="5399995">
            <a:off x="-2368482" y="1910826"/>
            <a:ext cx="6751897" cy="2241876"/>
          </a:xfrm>
          <a:prstGeom prst="rect">
            <a:avLst/>
          </a:prstGeom>
          <a:noFill/>
          <a:ln>
            <a:noFill/>
          </a:ln>
        </p:spPr>
      </p:pic>
      <p:sp>
        <p:nvSpPr>
          <p:cNvPr id="98" name="Google Shape;98;p21"/>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99" name="Google Shape;99;p21"/>
          <p:cNvSpPr txBox="1"/>
          <p:nvPr>
            <p:ph idx="1" type="subTitle"/>
          </p:nvPr>
        </p:nvSpPr>
        <p:spPr>
          <a:xfrm>
            <a:off x="1976000" y="2684865"/>
            <a:ext cx="2241900" cy="192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0">
    <p:spTree>
      <p:nvGrpSpPr>
        <p:cNvPr id="100" name="Shape 100"/>
        <p:cNvGrpSpPr/>
        <p:nvPr/>
      </p:nvGrpSpPr>
      <p:grpSpPr>
        <a:xfrm>
          <a:off x="0" y="0"/>
          <a:ext cx="0" cy="0"/>
          <a:chOff x="0" y="0"/>
          <a:chExt cx="0" cy="0"/>
        </a:xfrm>
      </p:grpSpPr>
      <p:pic>
        <p:nvPicPr>
          <p:cNvPr id="101" name="Google Shape;101;p22"/>
          <p:cNvPicPr preferRelativeResize="0"/>
          <p:nvPr/>
        </p:nvPicPr>
        <p:blipFill>
          <a:blip r:embed="rId2">
            <a:alphaModFix amt="50000"/>
          </a:blip>
          <a:stretch>
            <a:fillRect/>
          </a:stretch>
        </p:blipFill>
        <p:spPr>
          <a:xfrm>
            <a:off x="-3192424" y="1047350"/>
            <a:ext cx="12336426" cy="4096149"/>
          </a:xfrm>
          <a:prstGeom prst="rect">
            <a:avLst/>
          </a:prstGeom>
          <a:noFill/>
          <a:ln>
            <a:noFill/>
          </a:ln>
        </p:spPr>
      </p:pic>
      <p:sp>
        <p:nvSpPr>
          <p:cNvPr id="102" name="Google Shape;102;p22"/>
          <p:cNvSpPr txBox="1"/>
          <p:nvPr>
            <p:ph type="title"/>
          </p:nvPr>
        </p:nvSpPr>
        <p:spPr>
          <a:xfrm>
            <a:off x="5033100" y="1498000"/>
            <a:ext cx="3168600" cy="5343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03" name="Google Shape;103;p22"/>
          <p:cNvSpPr txBox="1"/>
          <p:nvPr>
            <p:ph idx="1" type="subTitle"/>
          </p:nvPr>
        </p:nvSpPr>
        <p:spPr>
          <a:xfrm>
            <a:off x="5033100" y="2110500"/>
            <a:ext cx="3168600" cy="156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BODY_1_1">
    <p:spTree>
      <p:nvGrpSpPr>
        <p:cNvPr id="104" name="Shape 104"/>
        <p:cNvGrpSpPr/>
        <p:nvPr/>
      </p:nvGrpSpPr>
      <p:grpSpPr>
        <a:xfrm>
          <a:off x="0" y="0"/>
          <a:ext cx="0" cy="0"/>
          <a:chOff x="0" y="0"/>
          <a:chExt cx="0" cy="0"/>
        </a:xfrm>
      </p:grpSpPr>
      <p:pic>
        <p:nvPicPr>
          <p:cNvPr id="105" name="Google Shape;105;p23"/>
          <p:cNvPicPr preferRelativeResize="0"/>
          <p:nvPr/>
        </p:nvPicPr>
        <p:blipFill>
          <a:blip r:embed="rId2">
            <a:alphaModFix/>
          </a:blip>
          <a:stretch>
            <a:fillRect/>
          </a:stretch>
        </p:blipFill>
        <p:spPr>
          <a:xfrm flipH="1">
            <a:off x="0" y="-392975"/>
            <a:ext cx="9397469" cy="3269127"/>
          </a:xfrm>
          <a:prstGeom prst="rect">
            <a:avLst/>
          </a:prstGeom>
          <a:noFill/>
          <a:ln>
            <a:noFill/>
          </a:ln>
        </p:spPr>
      </p:pic>
      <p:sp>
        <p:nvSpPr>
          <p:cNvPr id="106" name="Google Shape;106;p23"/>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07" name="Google Shape;107;p23"/>
          <p:cNvSpPr txBox="1"/>
          <p:nvPr>
            <p:ph idx="2" type="title"/>
          </p:nvPr>
        </p:nvSpPr>
        <p:spPr>
          <a:xfrm>
            <a:off x="905723" y="3146925"/>
            <a:ext cx="1597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08" name="Google Shape;108;p23"/>
          <p:cNvSpPr txBox="1"/>
          <p:nvPr>
            <p:ph idx="1" type="subTitle"/>
          </p:nvPr>
        </p:nvSpPr>
        <p:spPr>
          <a:xfrm>
            <a:off x="905713" y="3520075"/>
            <a:ext cx="15972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3"/>
          <p:cNvSpPr txBox="1"/>
          <p:nvPr>
            <p:ph idx="3" type="title"/>
          </p:nvPr>
        </p:nvSpPr>
        <p:spPr>
          <a:xfrm>
            <a:off x="2817510" y="3146925"/>
            <a:ext cx="1597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10" name="Google Shape;110;p23"/>
          <p:cNvSpPr txBox="1"/>
          <p:nvPr>
            <p:ph idx="4" type="subTitle"/>
          </p:nvPr>
        </p:nvSpPr>
        <p:spPr>
          <a:xfrm>
            <a:off x="2817500" y="3520075"/>
            <a:ext cx="15972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3"/>
          <p:cNvSpPr txBox="1"/>
          <p:nvPr>
            <p:ph idx="5" type="title"/>
          </p:nvPr>
        </p:nvSpPr>
        <p:spPr>
          <a:xfrm>
            <a:off x="4729288" y="3146925"/>
            <a:ext cx="1597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12" name="Google Shape;112;p23"/>
          <p:cNvSpPr txBox="1"/>
          <p:nvPr>
            <p:ph idx="6" type="subTitle"/>
          </p:nvPr>
        </p:nvSpPr>
        <p:spPr>
          <a:xfrm>
            <a:off x="4729278" y="3520075"/>
            <a:ext cx="15972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3"/>
          <p:cNvSpPr txBox="1"/>
          <p:nvPr>
            <p:ph idx="7" type="title"/>
          </p:nvPr>
        </p:nvSpPr>
        <p:spPr>
          <a:xfrm>
            <a:off x="6641075" y="3146925"/>
            <a:ext cx="1597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14" name="Google Shape;114;p23"/>
          <p:cNvSpPr txBox="1"/>
          <p:nvPr>
            <p:ph idx="8" type="subTitle"/>
          </p:nvPr>
        </p:nvSpPr>
        <p:spPr>
          <a:xfrm>
            <a:off x="6641065" y="3520075"/>
            <a:ext cx="15972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2">
    <p:spTree>
      <p:nvGrpSpPr>
        <p:cNvPr id="115" name="Shape 115"/>
        <p:cNvGrpSpPr/>
        <p:nvPr/>
      </p:nvGrpSpPr>
      <p:grpSpPr>
        <a:xfrm>
          <a:off x="0" y="0"/>
          <a:ext cx="0" cy="0"/>
          <a:chOff x="0" y="0"/>
          <a:chExt cx="0" cy="0"/>
        </a:xfrm>
      </p:grpSpPr>
      <p:pic>
        <p:nvPicPr>
          <p:cNvPr id="116" name="Google Shape;116;p24"/>
          <p:cNvPicPr preferRelativeResize="0"/>
          <p:nvPr/>
        </p:nvPicPr>
        <p:blipFill>
          <a:blip r:embed="rId2">
            <a:alphaModFix/>
          </a:blip>
          <a:stretch>
            <a:fillRect/>
          </a:stretch>
        </p:blipFill>
        <p:spPr>
          <a:xfrm flipH="1">
            <a:off x="0" y="-392975"/>
            <a:ext cx="9397469" cy="3269127"/>
          </a:xfrm>
          <a:prstGeom prst="rect">
            <a:avLst/>
          </a:prstGeom>
          <a:noFill/>
          <a:ln>
            <a:noFill/>
          </a:ln>
        </p:spPr>
      </p:pic>
      <p:sp>
        <p:nvSpPr>
          <p:cNvPr id="117" name="Google Shape;117;p24"/>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18" name="Google Shape;118;p24"/>
          <p:cNvSpPr txBox="1"/>
          <p:nvPr>
            <p:ph idx="2" type="title"/>
          </p:nvPr>
        </p:nvSpPr>
        <p:spPr>
          <a:xfrm>
            <a:off x="1426194" y="2418250"/>
            <a:ext cx="2428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19" name="Google Shape;119;p24"/>
          <p:cNvSpPr txBox="1"/>
          <p:nvPr>
            <p:ph idx="1" type="subTitle"/>
          </p:nvPr>
        </p:nvSpPr>
        <p:spPr>
          <a:xfrm>
            <a:off x="1426175" y="2791400"/>
            <a:ext cx="2428200" cy="143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0" name="Google Shape;120;p24"/>
          <p:cNvSpPr txBox="1"/>
          <p:nvPr>
            <p:ph idx="3" type="title"/>
          </p:nvPr>
        </p:nvSpPr>
        <p:spPr>
          <a:xfrm>
            <a:off x="5289622" y="2418250"/>
            <a:ext cx="2428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Font typeface="Montserrat Alternates ExtraBold"/>
              <a:buNone/>
              <a:defRPr sz="1600">
                <a:solidFill>
                  <a:schemeClr val="accent2"/>
                </a:solidFill>
                <a:latin typeface="Montserrat Alternates ExtraBold"/>
                <a:ea typeface="Montserrat Alternates ExtraBold"/>
                <a:cs typeface="Montserrat Alternates ExtraBold"/>
                <a:sym typeface="Montserrat Alternates ExtraBold"/>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21" name="Google Shape;121;p24"/>
          <p:cNvSpPr txBox="1"/>
          <p:nvPr>
            <p:ph idx="4" type="subTitle"/>
          </p:nvPr>
        </p:nvSpPr>
        <p:spPr>
          <a:xfrm>
            <a:off x="5289601" y="2791400"/>
            <a:ext cx="2428200" cy="143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Montserrat Alternates Light"/>
              <a:buNone/>
              <a:defRPr sz="1400">
                <a:latin typeface="Montserrat Alternates Light"/>
                <a:ea typeface="Montserrat Alternates Light"/>
                <a:cs typeface="Montserrat Alternates Light"/>
                <a:sym typeface="Montserrat Alternates Light"/>
              </a:defRPr>
            </a:lvl1pPr>
            <a:lvl2pPr lvl="1"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2pPr>
            <a:lvl3pPr lvl="2"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3pPr>
            <a:lvl4pPr lvl="3"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4pPr>
            <a:lvl5pPr lvl="4"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5pPr>
            <a:lvl6pPr lvl="5"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6pPr>
            <a:lvl7pPr lvl="6"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7pPr>
            <a:lvl8pPr lvl="7"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8pPr>
            <a:lvl9pPr lvl="8"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2_2_1">
    <p:spTree>
      <p:nvGrpSpPr>
        <p:cNvPr id="122" name="Shape 122"/>
        <p:cNvGrpSpPr/>
        <p:nvPr/>
      </p:nvGrpSpPr>
      <p:grpSpPr>
        <a:xfrm>
          <a:off x="0" y="0"/>
          <a:ext cx="0" cy="0"/>
          <a:chOff x="0" y="0"/>
          <a:chExt cx="0" cy="0"/>
        </a:xfrm>
      </p:grpSpPr>
      <p:pic>
        <p:nvPicPr>
          <p:cNvPr id="123" name="Google Shape;123;p25"/>
          <p:cNvPicPr preferRelativeResize="0"/>
          <p:nvPr/>
        </p:nvPicPr>
        <p:blipFill>
          <a:blip r:embed="rId2">
            <a:alphaModFix/>
          </a:blip>
          <a:stretch>
            <a:fillRect/>
          </a:stretch>
        </p:blipFill>
        <p:spPr>
          <a:xfrm rot="-4">
            <a:off x="3" y="3019082"/>
            <a:ext cx="9533454" cy="3165459"/>
          </a:xfrm>
          <a:prstGeom prst="rect">
            <a:avLst/>
          </a:prstGeom>
          <a:noFill/>
          <a:ln>
            <a:noFill/>
          </a:ln>
        </p:spPr>
      </p:pic>
      <p:sp>
        <p:nvSpPr>
          <p:cNvPr id="124" name="Google Shape;124;p25"/>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25" name="Google Shape;125;p25"/>
          <p:cNvSpPr txBox="1"/>
          <p:nvPr>
            <p:ph idx="2" type="title"/>
          </p:nvPr>
        </p:nvSpPr>
        <p:spPr>
          <a:xfrm>
            <a:off x="1671086" y="1231700"/>
            <a:ext cx="2805900" cy="381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2"/>
              </a:buClr>
              <a:buSzPts val="1600"/>
              <a:buNone/>
              <a:defRPr sz="1600">
                <a:solidFill>
                  <a:schemeClr val="accent2"/>
                </a:solidFill>
              </a:defRPr>
            </a:lvl1pPr>
            <a:lvl2pPr lvl="1" rtl="0" algn="r">
              <a:spcBef>
                <a:spcPts val="0"/>
              </a:spcBef>
              <a:spcAft>
                <a:spcPts val="0"/>
              </a:spcAft>
              <a:buClr>
                <a:schemeClr val="accent2"/>
              </a:buClr>
              <a:buSzPts val="4200"/>
              <a:buNone/>
              <a:defRPr sz="4200">
                <a:solidFill>
                  <a:schemeClr val="accent2"/>
                </a:solidFill>
              </a:defRPr>
            </a:lvl2pPr>
            <a:lvl3pPr lvl="2" rtl="0" algn="r">
              <a:spcBef>
                <a:spcPts val="0"/>
              </a:spcBef>
              <a:spcAft>
                <a:spcPts val="0"/>
              </a:spcAft>
              <a:buClr>
                <a:schemeClr val="accent2"/>
              </a:buClr>
              <a:buSzPts val="4200"/>
              <a:buNone/>
              <a:defRPr sz="4200">
                <a:solidFill>
                  <a:schemeClr val="accent2"/>
                </a:solidFill>
              </a:defRPr>
            </a:lvl3pPr>
            <a:lvl4pPr lvl="3" rtl="0" algn="r">
              <a:spcBef>
                <a:spcPts val="0"/>
              </a:spcBef>
              <a:spcAft>
                <a:spcPts val="0"/>
              </a:spcAft>
              <a:buClr>
                <a:schemeClr val="accent2"/>
              </a:buClr>
              <a:buSzPts val="4200"/>
              <a:buNone/>
              <a:defRPr sz="4200">
                <a:solidFill>
                  <a:schemeClr val="accent2"/>
                </a:solidFill>
              </a:defRPr>
            </a:lvl4pPr>
            <a:lvl5pPr lvl="4" rtl="0" algn="r">
              <a:spcBef>
                <a:spcPts val="0"/>
              </a:spcBef>
              <a:spcAft>
                <a:spcPts val="0"/>
              </a:spcAft>
              <a:buClr>
                <a:schemeClr val="accent2"/>
              </a:buClr>
              <a:buSzPts val="4200"/>
              <a:buNone/>
              <a:defRPr sz="4200">
                <a:solidFill>
                  <a:schemeClr val="accent2"/>
                </a:solidFill>
              </a:defRPr>
            </a:lvl5pPr>
            <a:lvl6pPr lvl="5" rtl="0" algn="r">
              <a:spcBef>
                <a:spcPts val="0"/>
              </a:spcBef>
              <a:spcAft>
                <a:spcPts val="0"/>
              </a:spcAft>
              <a:buClr>
                <a:schemeClr val="accent2"/>
              </a:buClr>
              <a:buSzPts val="4200"/>
              <a:buNone/>
              <a:defRPr sz="4200">
                <a:solidFill>
                  <a:schemeClr val="accent2"/>
                </a:solidFill>
              </a:defRPr>
            </a:lvl6pPr>
            <a:lvl7pPr lvl="6" rtl="0" algn="r">
              <a:spcBef>
                <a:spcPts val="0"/>
              </a:spcBef>
              <a:spcAft>
                <a:spcPts val="0"/>
              </a:spcAft>
              <a:buClr>
                <a:schemeClr val="accent2"/>
              </a:buClr>
              <a:buSzPts val="4200"/>
              <a:buNone/>
              <a:defRPr sz="4200">
                <a:solidFill>
                  <a:schemeClr val="accent2"/>
                </a:solidFill>
              </a:defRPr>
            </a:lvl7pPr>
            <a:lvl8pPr lvl="7" rtl="0" algn="r">
              <a:spcBef>
                <a:spcPts val="0"/>
              </a:spcBef>
              <a:spcAft>
                <a:spcPts val="0"/>
              </a:spcAft>
              <a:buClr>
                <a:schemeClr val="accent2"/>
              </a:buClr>
              <a:buSzPts val="4200"/>
              <a:buNone/>
              <a:defRPr sz="4200">
                <a:solidFill>
                  <a:schemeClr val="accent2"/>
                </a:solidFill>
              </a:defRPr>
            </a:lvl8pPr>
            <a:lvl9pPr lvl="8" rtl="0" algn="r">
              <a:spcBef>
                <a:spcPts val="0"/>
              </a:spcBef>
              <a:spcAft>
                <a:spcPts val="0"/>
              </a:spcAft>
              <a:buClr>
                <a:schemeClr val="accent2"/>
              </a:buClr>
              <a:buSzPts val="4200"/>
              <a:buNone/>
              <a:defRPr sz="4200">
                <a:solidFill>
                  <a:schemeClr val="accent2"/>
                </a:solidFill>
              </a:defRPr>
            </a:lvl9pPr>
          </a:lstStyle>
          <a:p/>
        </p:txBody>
      </p:sp>
      <p:sp>
        <p:nvSpPr>
          <p:cNvPr id="126" name="Google Shape;126;p25"/>
          <p:cNvSpPr txBox="1"/>
          <p:nvPr>
            <p:ph idx="1" type="subTitle"/>
          </p:nvPr>
        </p:nvSpPr>
        <p:spPr>
          <a:xfrm>
            <a:off x="1671064" y="1604850"/>
            <a:ext cx="2805900" cy="85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27" name="Google Shape;127;p25"/>
          <p:cNvSpPr txBox="1"/>
          <p:nvPr>
            <p:ph idx="3" type="title"/>
          </p:nvPr>
        </p:nvSpPr>
        <p:spPr>
          <a:xfrm>
            <a:off x="4667036" y="2547925"/>
            <a:ext cx="2805900" cy="381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1600"/>
              <a:buNone/>
              <a:defRPr sz="1600">
                <a:solidFill>
                  <a:schemeClr val="accent2"/>
                </a:solidFill>
              </a:defRPr>
            </a:lvl1pPr>
            <a:lvl2pPr lvl="1" rtl="0">
              <a:spcBef>
                <a:spcPts val="0"/>
              </a:spcBef>
              <a:spcAft>
                <a:spcPts val="0"/>
              </a:spcAft>
              <a:buClr>
                <a:schemeClr val="accent2"/>
              </a:buClr>
              <a:buSzPts val="4200"/>
              <a:buNone/>
              <a:defRPr sz="4200">
                <a:solidFill>
                  <a:schemeClr val="accent2"/>
                </a:solidFill>
              </a:defRPr>
            </a:lvl2pPr>
            <a:lvl3pPr lvl="2" rtl="0">
              <a:spcBef>
                <a:spcPts val="0"/>
              </a:spcBef>
              <a:spcAft>
                <a:spcPts val="0"/>
              </a:spcAft>
              <a:buClr>
                <a:schemeClr val="accent2"/>
              </a:buClr>
              <a:buSzPts val="4200"/>
              <a:buNone/>
              <a:defRPr sz="4200">
                <a:solidFill>
                  <a:schemeClr val="accent2"/>
                </a:solidFill>
              </a:defRPr>
            </a:lvl3pPr>
            <a:lvl4pPr lvl="3" rtl="0">
              <a:spcBef>
                <a:spcPts val="0"/>
              </a:spcBef>
              <a:spcAft>
                <a:spcPts val="0"/>
              </a:spcAft>
              <a:buClr>
                <a:schemeClr val="accent2"/>
              </a:buClr>
              <a:buSzPts val="4200"/>
              <a:buNone/>
              <a:defRPr sz="4200">
                <a:solidFill>
                  <a:schemeClr val="accent2"/>
                </a:solidFill>
              </a:defRPr>
            </a:lvl4pPr>
            <a:lvl5pPr lvl="4" rtl="0">
              <a:spcBef>
                <a:spcPts val="0"/>
              </a:spcBef>
              <a:spcAft>
                <a:spcPts val="0"/>
              </a:spcAft>
              <a:buClr>
                <a:schemeClr val="accent2"/>
              </a:buClr>
              <a:buSzPts val="4200"/>
              <a:buNone/>
              <a:defRPr sz="4200">
                <a:solidFill>
                  <a:schemeClr val="accent2"/>
                </a:solidFill>
              </a:defRPr>
            </a:lvl5pPr>
            <a:lvl6pPr lvl="5" rtl="0">
              <a:spcBef>
                <a:spcPts val="0"/>
              </a:spcBef>
              <a:spcAft>
                <a:spcPts val="0"/>
              </a:spcAft>
              <a:buClr>
                <a:schemeClr val="accent2"/>
              </a:buClr>
              <a:buSzPts val="4200"/>
              <a:buNone/>
              <a:defRPr sz="4200">
                <a:solidFill>
                  <a:schemeClr val="accent2"/>
                </a:solidFill>
              </a:defRPr>
            </a:lvl6pPr>
            <a:lvl7pPr lvl="6" rtl="0">
              <a:spcBef>
                <a:spcPts val="0"/>
              </a:spcBef>
              <a:spcAft>
                <a:spcPts val="0"/>
              </a:spcAft>
              <a:buClr>
                <a:schemeClr val="accent2"/>
              </a:buClr>
              <a:buSzPts val="4200"/>
              <a:buNone/>
              <a:defRPr sz="4200">
                <a:solidFill>
                  <a:schemeClr val="accent2"/>
                </a:solidFill>
              </a:defRPr>
            </a:lvl7pPr>
            <a:lvl8pPr lvl="7" rtl="0">
              <a:spcBef>
                <a:spcPts val="0"/>
              </a:spcBef>
              <a:spcAft>
                <a:spcPts val="0"/>
              </a:spcAft>
              <a:buClr>
                <a:schemeClr val="accent2"/>
              </a:buClr>
              <a:buSzPts val="4200"/>
              <a:buNone/>
              <a:defRPr sz="4200">
                <a:solidFill>
                  <a:schemeClr val="accent2"/>
                </a:solidFill>
              </a:defRPr>
            </a:lvl8pPr>
            <a:lvl9pPr lvl="8" rtl="0">
              <a:spcBef>
                <a:spcPts val="0"/>
              </a:spcBef>
              <a:spcAft>
                <a:spcPts val="0"/>
              </a:spcAft>
              <a:buClr>
                <a:schemeClr val="accent2"/>
              </a:buClr>
              <a:buSzPts val="4200"/>
              <a:buNone/>
              <a:defRPr sz="4200">
                <a:solidFill>
                  <a:schemeClr val="accent2"/>
                </a:solidFill>
              </a:defRPr>
            </a:lvl9pPr>
          </a:lstStyle>
          <a:p/>
        </p:txBody>
      </p:sp>
      <p:sp>
        <p:nvSpPr>
          <p:cNvPr id="128" name="Google Shape;128;p25"/>
          <p:cNvSpPr txBox="1"/>
          <p:nvPr>
            <p:ph idx="4" type="subTitle"/>
          </p:nvPr>
        </p:nvSpPr>
        <p:spPr>
          <a:xfrm>
            <a:off x="4667014" y="2921075"/>
            <a:ext cx="2805900" cy="85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BODY_1_3">
    <p:spTree>
      <p:nvGrpSpPr>
        <p:cNvPr id="129" name="Shape 129"/>
        <p:cNvGrpSpPr/>
        <p:nvPr/>
      </p:nvGrpSpPr>
      <p:grpSpPr>
        <a:xfrm>
          <a:off x="0" y="0"/>
          <a:ext cx="0" cy="0"/>
          <a:chOff x="0" y="0"/>
          <a:chExt cx="0" cy="0"/>
        </a:xfrm>
      </p:grpSpPr>
      <p:pic>
        <p:nvPicPr>
          <p:cNvPr id="130" name="Google Shape;130;p26"/>
          <p:cNvPicPr preferRelativeResize="0"/>
          <p:nvPr/>
        </p:nvPicPr>
        <p:blipFill>
          <a:blip r:embed="rId2">
            <a:alphaModFix/>
          </a:blip>
          <a:stretch>
            <a:fillRect/>
          </a:stretch>
        </p:blipFill>
        <p:spPr>
          <a:xfrm flipH="1">
            <a:off x="0" y="-392975"/>
            <a:ext cx="9397469" cy="3269127"/>
          </a:xfrm>
          <a:prstGeom prst="rect">
            <a:avLst/>
          </a:prstGeom>
          <a:noFill/>
          <a:ln>
            <a:noFill/>
          </a:ln>
        </p:spPr>
      </p:pic>
      <p:sp>
        <p:nvSpPr>
          <p:cNvPr id="131" name="Google Shape;131;p26"/>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32" name="Google Shape;132;p26"/>
          <p:cNvSpPr txBox="1"/>
          <p:nvPr>
            <p:ph idx="2" type="title"/>
          </p:nvPr>
        </p:nvSpPr>
        <p:spPr>
          <a:xfrm>
            <a:off x="809952" y="1559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33" name="Google Shape;133;p26"/>
          <p:cNvSpPr txBox="1"/>
          <p:nvPr>
            <p:ph idx="1" type="subTitle"/>
          </p:nvPr>
        </p:nvSpPr>
        <p:spPr>
          <a:xfrm>
            <a:off x="809938" y="1932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4" name="Google Shape;134;p26"/>
          <p:cNvSpPr txBox="1"/>
          <p:nvPr>
            <p:ph idx="3" type="title"/>
          </p:nvPr>
        </p:nvSpPr>
        <p:spPr>
          <a:xfrm>
            <a:off x="3463514" y="1559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35" name="Google Shape;135;p26"/>
          <p:cNvSpPr txBox="1"/>
          <p:nvPr>
            <p:ph idx="4" type="subTitle"/>
          </p:nvPr>
        </p:nvSpPr>
        <p:spPr>
          <a:xfrm>
            <a:off x="3463500" y="1932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6" name="Google Shape;136;p26"/>
          <p:cNvSpPr txBox="1"/>
          <p:nvPr>
            <p:ph idx="5" type="title"/>
          </p:nvPr>
        </p:nvSpPr>
        <p:spPr>
          <a:xfrm>
            <a:off x="6117064" y="1559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37" name="Google Shape;137;p26"/>
          <p:cNvSpPr txBox="1"/>
          <p:nvPr>
            <p:ph idx="6" type="subTitle"/>
          </p:nvPr>
        </p:nvSpPr>
        <p:spPr>
          <a:xfrm>
            <a:off x="6117050" y="1932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26"/>
          <p:cNvSpPr txBox="1"/>
          <p:nvPr>
            <p:ph idx="7" type="title"/>
          </p:nvPr>
        </p:nvSpPr>
        <p:spPr>
          <a:xfrm>
            <a:off x="809939" y="3207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39" name="Google Shape;139;p26"/>
          <p:cNvSpPr txBox="1"/>
          <p:nvPr>
            <p:ph idx="8" type="subTitle"/>
          </p:nvPr>
        </p:nvSpPr>
        <p:spPr>
          <a:xfrm>
            <a:off x="809925" y="3580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26"/>
          <p:cNvSpPr txBox="1"/>
          <p:nvPr>
            <p:ph idx="9" type="title"/>
          </p:nvPr>
        </p:nvSpPr>
        <p:spPr>
          <a:xfrm>
            <a:off x="3463502" y="3207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41" name="Google Shape;141;p26"/>
          <p:cNvSpPr txBox="1"/>
          <p:nvPr>
            <p:ph idx="13" type="subTitle"/>
          </p:nvPr>
        </p:nvSpPr>
        <p:spPr>
          <a:xfrm>
            <a:off x="3463488" y="3580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Google Shape;142;p26"/>
          <p:cNvSpPr txBox="1"/>
          <p:nvPr>
            <p:ph idx="14" type="title"/>
          </p:nvPr>
        </p:nvSpPr>
        <p:spPr>
          <a:xfrm>
            <a:off x="6117052" y="3207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43" name="Google Shape;143;p26"/>
          <p:cNvSpPr txBox="1"/>
          <p:nvPr>
            <p:ph idx="15" type="subTitle"/>
          </p:nvPr>
        </p:nvSpPr>
        <p:spPr>
          <a:xfrm>
            <a:off x="6117038" y="3580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
    <p:spTree>
      <p:nvGrpSpPr>
        <p:cNvPr id="144" name="Shape 144"/>
        <p:cNvGrpSpPr/>
        <p:nvPr/>
      </p:nvGrpSpPr>
      <p:grpSpPr>
        <a:xfrm>
          <a:off x="0" y="0"/>
          <a:ext cx="0" cy="0"/>
          <a:chOff x="0" y="0"/>
          <a:chExt cx="0" cy="0"/>
        </a:xfrm>
      </p:grpSpPr>
      <p:pic>
        <p:nvPicPr>
          <p:cNvPr id="145" name="Google Shape;145;p27"/>
          <p:cNvPicPr preferRelativeResize="0"/>
          <p:nvPr/>
        </p:nvPicPr>
        <p:blipFill>
          <a:blip r:embed="rId2">
            <a:alphaModFix/>
          </a:blip>
          <a:stretch>
            <a:fillRect/>
          </a:stretch>
        </p:blipFill>
        <p:spPr>
          <a:xfrm>
            <a:off x="-76672" y="-827887"/>
            <a:ext cx="6153101" cy="6799271"/>
          </a:xfrm>
          <a:prstGeom prst="rect">
            <a:avLst/>
          </a:prstGeom>
          <a:noFill/>
          <a:ln>
            <a:noFill/>
          </a:ln>
        </p:spPr>
      </p:pic>
      <p:sp>
        <p:nvSpPr>
          <p:cNvPr id="146" name="Google Shape;146;p27"/>
          <p:cNvSpPr txBox="1"/>
          <p:nvPr>
            <p:ph type="title"/>
          </p:nvPr>
        </p:nvSpPr>
        <p:spPr>
          <a:xfrm>
            <a:off x="5150300" y="694050"/>
            <a:ext cx="3156600" cy="84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7" name="Google Shape;147;p27"/>
          <p:cNvSpPr txBox="1"/>
          <p:nvPr>
            <p:ph idx="1" type="subTitle"/>
          </p:nvPr>
        </p:nvSpPr>
        <p:spPr>
          <a:xfrm>
            <a:off x="5150300" y="1535850"/>
            <a:ext cx="3156600" cy="11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8" name="Google Shape;148;p27"/>
          <p:cNvSpPr txBox="1"/>
          <p:nvPr/>
        </p:nvSpPr>
        <p:spPr>
          <a:xfrm>
            <a:off x="5150300" y="3218125"/>
            <a:ext cx="31926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Montserrat"/>
                <a:ea typeface="Montserrat"/>
                <a:cs typeface="Montserrat"/>
                <a:sym typeface="Montserrat"/>
              </a:rPr>
              <a:t>CREDITS: This presentation template was created by Slidesgo, including icons by Flaticon, and infographics &amp; images by Freepik.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149" name="Shape 14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
    <p:spTree>
      <p:nvGrpSpPr>
        <p:cNvPr id="150" name="Shape 150"/>
        <p:cNvGrpSpPr/>
        <p:nvPr/>
      </p:nvGrpSpPr>
      <p:grpSpPr>
        <a:xfrm>
          <a:off x="0" y="0"/>
          <a:ext cx="0" cy="0"/>
          <a:chOff x="0" y="0"/>
          <a:chExt cx="0" cy="0"/>
        </a:xfrm>
      </p:grpSpPr>
      <p:pic>
        <p:nvPicPr>
          <p:cNvPr id="151" name="Google Shape;151;p29"/>
          <p:cNvPicPr preferRelativeResize="0"/>
          <p:nvPr/>
        </p:nvPicPr>
        <p:blipFill>
          <a:blip r:embed="rId2">
            <a:alphaModFix/>
          </a:blip>
          <a:stretch>
            <a:fillRect/>
          </a:stretch>
        </p:blipFill>
        <p:spPr>
          <a:xfrm flipH="1">
            <a:off x="5434928" y="-827887"/>
            <a:ext cx="6153101" cy="6799271"/>
          </a:xfrm>
          <a:prstGeom prst="rect">
            <a:avLst/>
          </a:prstGeom>
          <a:noFill/>
          <a:ln>
            <a:noFill/>
          </a:ln>
        </p:spPr>
      </p:pic>
      <p:pic>
        <p:nvPicPr>
          <p:cNvPr id="152" name="Google Shape;152;p29"/>
          <p:cNvPicPr preferRelativeResize="0"/>
          <p:nvPr/>
        </p:nvPicPr>
        <p:blipFill>
          <a:blip r:embed="rId2">
            <a:alphaModFix/>
          </a:blip>
          <a:stretch>
            <a:fillRect/>
          </a:stretch>
        </p:blipFill>
        <p:spPr>
          <a:xfrm flipH="1" rot="10800000">
            <a:off x="-2444022" y="-827887"/>
            <a:ext cx="6153101" cy="679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
    <p:spTree>
      <p:nvGrpSpPr>
        <p:cNvPr id="153" name="Shape 153"/>
        <p:cNvGrpSpPr/>
        <p:nvPr/>
      </p:nvGrpSpPr>
      <p:grpSpPr>
        <a:xfrm>
          <a:off x="0" y="0"/>
          <a:ext cx="0" cy="0"/>
          <a:chOff x="0" y="0"/>
          <a:chExt cx="0" cy="0"/>
        </a:xfrm>
      </p:grpSpPr>
      <p:pic>
        <p:nvPicPr>
          <p:cNvPr id="154" name="Google Shape;154;p30"/>
          <p:cNvPicPr preferRelativeResize="0"/>
          <p:nvPr/>
        </p:nvPicPr>
        <p:blipFill>
          <a:blip r:embed="rId2">
            <a:alphaModFix/>
          </a:blip>
          <a:stretch>
            <a:fillRect/>
          </a:stretch>
        </p:blipFill>
        <p:spPr>
          <a:xfrm>
            <a:off x="-76672" y="-827887"/>
            <a:ext cx="6153101" cy="679927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56000"/>
          </a:blip>
          <a:stretch>
            <a:fillRect/>
          </a:stretch>
        </p:blipFill>
        <p:spPr>
          <a:xfrm rot="-7199997">
            <a:off x="4531704" y="539794"/>
            <a:ext cx="5918750" cy="6540301"/>
          </a:xfrm>
          <a:prstGeom prst="rect">
            <a:avLst/>
          </a:prstGeom>
          <a:noFill/>
          <a:ln>
            <a:noFill/>
          </a:ln>
        </p:spPr>
      </p:pic>
      <p:sp>
        <p:nvSpPr>
          <p:cNvPr id="19" name="Google Shape;19;p4"/>
          <p:cNvSpPr txBox="1"/>
          <p:nvPr>
            <p:ph idx="1" type="body"/>
          </p:nvPr>
        </p:nvSpPr>
        <p:spPr>
          <a:xfrm>
            <a:off x="686700" y="1076275"/>
            <a:ext cx="7684500" cy="3265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accent2"/>
              </a:buClr>
              <a:buSzPts val="1100"/>
              <a:buAutoNum type="arabicPeriod"/>
              <a:defRPr sz="1250"/>
            </a:lvl1pPr>
            <a:lvl2pPr indent="-298450" lvl="1" marL="914400">
              <a:spcBef>
                <a:spcPts val="1600"/>
              </a:spcBef>
              <a:spcAft>
                <a:spcPts val="0"/>
              </a:spcAft>
              <a:buClr>
                <a:schemeClr val="dk1"/>
              </a:buClr>
              <a:buSzPts val="1100"/>
              <a:buFont typeface="Muli"/>
              <a:buAutoNum type="alphaLcPeriod"/>
              <a:defRPr sz="1250"/>
            </a:lvl2pPr>
            <a:lvl3pPr indent="-298450" lvl="2" marL="1371600">
              <a:spcBef>
                <a:spcPts val="1600"/>
              </a:spcBef>
              <a:spcAft>
                <a:spcPts val="0"/>
              </a:spcAft>
              <a:buClr>
                <a:schemeClr val="dk1"/>
              </a:buClr>
              <a:buSzPts val="1100"/>
              <a:buFont typeface="Muli"/>
              <a:buAutoNum type="romanLcPeriod"/>
              <a:defRPr sz="1250"/>
            </a:lvl3pPr>
            <a:lvl4pPr indent="-298450" lvl="3" marL="1828800">
              <a:spcBef>
                <a:spcPts val="1600"/>
              </a:spcBef>
              <a:spcAft>
                <a:spcPts val="0"/>
              </a:spcAft>
              <a:buClr>
                <a:schemeClr val="dk1"/>
              </a:buClr>
              <a:buSzPts val="1100"/>
              <a:buFont typeface="Muli"/>
              <a:buAutoNum type="arabicPeriod"/>
              <a:defRPr sz="1250"/>
            </a:lvl4pPr>
            <a:lvl5pPr indent="-298450" lvl="4" marL="2286000">
              <a:spcBef>
                <a:spcPts val="1600"/>
              </a:spcBef>
              <a:spcAft>
                <a:spcPts val="0"/>
              </a:spcAft>
              <a:buClr>
                <a:schemeClr val="dk1"/>
              </a:buClr>
              <a:buSzPts val="1100"/>
              <a:buFont typeface="Muli"/>
              <a:buAutoNum type="alphaLcPeriod"/>
              <a:defRPr sz="1250"/>
            </a:lvl5pPr>
            <a:lvl6pPr indent="-298450" lvl="5" marL="2743200">
              <a:spcBef>
                <a:spcPts val="1600"/>
              </a:spcBef>
              <a:spcAft>
                <a:spcPts val="0"/>
              </a:spcAft>
              <a:buClr>
                <a:schemeClr val="dk1"/>
              </a:buClr>
              <a:buSzPts val="1100"/>
              <a:buFont typeface="Muli"/>
              <a:buAutoNum type="romanLcPeriod"/>
              <a:defRPr sz="1250"/>
            </a:lvl6pPr>
            <a:lvl7pPr indent="-298450" lvl="6" marL="3200400">
              <a:spcBef>
                <a:spcPts val="1600"/>
              </a:spcBef>
              <a:spcAft>
                <a:spcPts val="0"/>
              </a:spcAft>
              <a:buClr>
                <a:schemeClr val="dk1"/>
              </a:buClr>
              <a:buSzPts val="1100"/>
              <a:buFont typeface="Muli"/>
              <a:buAutoNum type="arabicPeriod"/>
              <a:defRPr sz="1250"/>
            </a:lvl7pPr>
            <a:lvl8pPr indent="-298450" lvl="7" marL="3657600">
              <a:spcBef>
                <a:spcPts val="1600"/>
              </a:spcBef>
              <a:spcAft>
                <a:spcPts val="0"/>
              </a:spcAft>
              <a:buClr>
                <a:schemeClr val="dk1"/>
              </a:buClr>
              <a:buSzPts val="1100"/>
              <a:buFont typeface="Muli"/>
              <a:buAutoNum type="alphaLcPeriod"/>
              <a:defRPr sz="1250"/>
            </a:lvl8pPr>
            <a:lvl9pPr indent="-298450" lvl="8" marL="4114800">
              <a:spcBef>
                <a:spcPts val="1600"/>
              </a:spcBef>
              <a:spcAft>
                <a:spcPts val="1600"/>
              </a:spcAft>
              <a:buClr>
                <a:schemeClr val="dk1"/>
              </a:buClr>
              <a:buSzPts val="1100"/>
              <a:buFont typeface="Muli"/>
              <a:buAutoNum type="romanLcPeriod"/>
              <a:defRPr sz="1250"/>
            </a:lvl9pPr>
          </a:lstStyle>
          <a:p/>
        </p:txBody>
      </p:sp>
      <p:sp>
        <p:nvSpPr>
          <p:cNvPr id="20" name="Google Shape;20;p4"/>
          <p:cNvSpPr txBox="1"/>
          <p:nvPr>
            <p:ph type="title"/>
          </p:nvPr>
        </p:nvSpPr>
        <p:spPr>
          <a:xfrm>
            <a:off x="1781425" y="378225"/>
            <a:ext cx="65898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23" name="Google Shape;23;p5"/>
          <p:cNvSpPr txBox="1"/>
          <p:nvPr>
            <p:ph idx="1" type="body"/>
          </p:nvPr>
        </p:nvSpPr>
        <p:spPr>
          <a:xfrm>
            <a:off x="775144" y="1313000"/>
            <a:ext cx="3564900" cy="325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5"/>
          <p:cNvSpPr txBox="1"/>
          <p:nvPr>
            <p:ph idx="2" type="body"/>
          </p:nvPr>
        </p:nvSpPr>
        <p:spPr>
          <a:xfrm>
            <a:off x="4803956" y="1313000"/>
            <a:ext cx="3564900" cy="325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5"/>
          <p:cNvSpPr txBox="1"/>
          <p:nvPr>
            <p:ph type="title"/>
          </p:nvPr>
        </p:nvSpPr>
        <p:spPr>
          <a:xfrm>
            <a:off x="3972475" y="378225"/>
            <a:ext cx="43986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28" name="Google Shape;28;p6"/>
          <p:cNvSpPr txBox="1"/>
          <p:nvPr>
            <p:ph type="title"/>
          </p:nvPr>
        </p:nvSpPr>
        <p:spPr>
          <a:xfrm>
            <a:off x="2400850" y="378225"/>
            <a:ext cx="59703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1008350" y="1460450"/>
            <a:ext cx="2808000" cy="75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1008350" y="2183050"/>
            <a:ext cx="3015900" cy="1500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2" name="Google Shape;32;p7"/>
          <p:cNvPicPr preferRelativeResize="0"/>
          <p:nvPr/>
        </p:nvPicPr>
        <p:blipFill>
          <a:blip r:embed="rId2">
            <a:alphaModFix/>
          </a:blip>
          <a:stretch>
            <a:fillRect/>
          </a:stretch>
        </p:blipFill>
        <p:spPr>
          <a:xfrm rot="-5400000">
            <a:off x="4647114" y="1532427"/>
            <a:ext cx="6751897" cy="224187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p:nvPr/>
        </p:nvSpPr>
        <p:spPr>
          <a:xfrm rot="10800000">
            <a:off x="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8"/>
          <p:cNvPicPr preferRelativeResize="0"/>
          <p:nvPr/>
        </p:nvPicPr>
        <p:blipFill rotWithShape="1">
          <a:blip r:embed="rId2">
            <a:alphaModFix/>
          </a:blip>
          <a:srcRect b="0" l="0" r="0" t="0"/>
          <a:stretch/>
        </p:blipFill>
        <p:spPr>
          <a:xfrm>
            <a:off x="240625" y="3354737"/>
            <a:ext cx="8662743" cy="2601674"/>
          </a:xfrm>
          <a:prstGeom prst="rect">
            <a:avLst/>
          </a:prstGeom>
          <a:noFill/>
          <a:ln>
            <a:noFill/>
          </a:ln>
        </p:spPr>
      </p:pic>
      <p:pic>
        <p:nvPicPr>
          <p:cNvPr id="37" name="Google Shape;37;p8"/>
          <p:cNvPicPr preferRelativeResize="0"/>
          <p:nvPr/>
        </p:nvPicPr>
        <p:blipFill rotWithShape="1">
          <a:blip r:embed="rId2">
            <a:alphaModFix/>
          </a:blip>
          <a:srcRect b="0" l="0" r="0" t="0"/>
          <a:stretch/>
        </p:blipFill>
        <p:spPr>
          <a:xfrm rot="10800000">
            <a:off x="240625" y="-812913"/>
            <a:ext cx="8662743" cy="2601674"/>
          </a:xfrm>
          <a:prstGeom prst="rect">
            <a:avLst/>
          </a:prstGeom>
          <a:noFill/>
          <a:ln>
            <a:noFill/>
          </a:ln>
        </p:spPr>
      </p:pic>
      <p:sp>
        <p:nvSpPr>
          <p:cNvPr id="38" name="Google Shape;38;p8"/>
          <p:cNvSpPr txBox="1"/>
          <p:nvPr>
            <p:ph type="title"/>
          </p:nvPr>
        </p:nvSpPr>
        <p:spPr>
          <a:xfrm>
            <a:off x="1301375" y="1417650"/>
            <a:ext cx="6541200" cy="23082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pic>
        <p:nvPicPr>
          <p:cNvPr id="40" name="Google Shape;40;p9"/>
          <p:cNvPicPr preferRelativeResize="0"/>
          <p:nvPr/>
        </p:nvPicPr>
        <p:blipFill>
          <a:blip r:embed="rId2">
            <a:alphaModFix amt="50000"/>
          </a:blip>
          <a:stretch>
            <a:fillRect/>
          </a:stretch>
        </p:blipFill>
        <p:spPr>
          <a:xfrm>
            <a:off x="-3192424" y="1047350"/>
            <a:ext cx="12336426" cy="4096149"/>
          </a:xfrm>
          <a:prstGeom prst="rect">
            <a:avLst/>
          </a:prstGeom>
          <a:noFill/>
          <a:ln>
            <a:noFill/>
          </a:ln>
        </p:spPr>
      </p:pic>
      <p:sp>
        <p:nvSpPr>
          <p:cNvPr id="41" name="Google Shape;41;p9"/>
          <p:cNvSpPr txBox="1"/>
          <p:nvPr>
            <p:ph type="title"/>
          </p:nvPr>
        </p:nvSpPr>
        <p:spPr>
          <a:xfrm>
            <a:off x="4998775" y="1276500"/>
            <a:ext cx="3355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9"/>
          <p:cNvSpPr txBox="1"/>
          <p:nvPr>
            <p:ph idx="1" type="subTitle"/>
          </p:nvPr>
        </p:nvSpPr>
        <p:spPr>
          <a:xfrm>
            <a:off x="4998775" y="2110500"/>
            <a:ext cx="3355200" cy="1665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1528650" y="450150"/>
            <a:ext cx="4029300" cy="1078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5" name="Google Shape;45;p10"/>
          <p:cNvPicPr preferRelativeResize="0"/>
          <p:nvPr/>
        </p:nvPicPr>
        <p:blipFill>
          <a:blip r:embed="rId2">
            <a:alphaModFix amt="56000"/>
          </a:blip>
          <a:stretch>
            <a:fillRect/>
          </a:stretch>
        </p:blipFill>
        <p:spPr>
          <a:xfrm rot="-3651880">
            <a:off x="-1772274" y="-44184"/>
            <a:ext cx="5918752" cy="65402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237D"/>
            </a:gs>
            <a:gs pos="100000">
              <a:srgbClr val="01144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2pPr>
            <a:lvl3pPr lvl="2">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3pPr>
            <a:lvl4pPr lvl="3">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4pPr>
            <a:lvl5pPr lvl="4">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5pPr>
            <a:lvl6pPr lvl="5">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6pPr>
            <a:lvl7pPr lvl="6">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7pPr>
            <a:lvl8pPr lvl="7">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8pPr>
            <a:lvl9pPr lvl="8">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1"/>
              </a:buClr>
              <a:buSzPts val="1800"/>
              <a:buFont typeface="Montserrat"/>
              <a:buChar char="●"/>
              <a:defRPr sz="1800">
                <a:solidFill>
                  <a:schemeClr val="accent1"/>
                </a:solidFill>
                <a:latin typeface="Montserrat"/>
                <a:ea typeface="Montserrat"/>
                <a:cs typeface="Montserrat"/>
                <a:sym typeface="Montserrat"/>
              </a:defRPr>
            </a:lvl1pPr>
            <a:lvl2pPr indent="-317500" lvl="1" marL="9144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indent="-317500" lvl="2" marL="13716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indent="-317500" lvl="3" marL="18288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indent="-317500" lvl="4" marL="22860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indent="-317500" lvl="5" marL="27432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indent="-317500" lvl="6" marL="32004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indent="-317500" lvl="7" marL="36576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slide" Target="/ppt/slides/slide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ppt/slid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slide" Target="/ppt/slid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slide" Target="/ppt/slid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slide" Target="/ppt/slid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ppt/slid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slide" Target="/ppt/slid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slide" Target="/ppt/slid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slide" Target="/ppt/slid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37D"/>
            </a:gs>
            <a:gs pos="100000">
              <a:srgbClr val="011445"/>
            </a:gs>
          </a:gsLst>
          <a:path path="circle">
            <a:fillToRect b="50%" l="50%" r="50%" t="50%"/>
          </a:path>
          <a:tileRect/>
        </a:gradFill>
      </p:bgPr>
    </p:bg>
    <p:spTree>
      <p:nvGrpSpPr>
        <p:cNvPr id="158" name="Shape 158"/>
        <p:cNvGrpSpPr/>
        <p:nvPr/>
      </p:nvGrpSpPr>
      <p:grpSpPr>
        <a:xfrm>
          <a:off x="0" y="0"/>
          <a:ext cx="0" cy="0"/>
          <a:chOff x="0" y="0"/>
          <a:chExt cx="0" cy="0"/>
        </a:xfrm>
      </p:grpSpPr>
      <p:pic>
        <p:nvPicPr>
          <p:cNvPr id="159" name="Google Shape;159;p31"/>
          <p:cNvPicPr preferRelativeResize="0"/>
          <p:nvPr/>
        </p:nvPicPr>
        <p:blipFill>
          <a:blip r:embed="rId3">
            <a:alphaModFix/>
          </a:blip>
          <a:stretch>
            <a:fillRect/>
          </a:stretch>
        </p:blipFill>
        <p:spPr>
          <a:xfrm>
            <a:off x="-1309512" y="-327229"/>
            <a:ext cx="4892424" cy="5406203"/>
          </a:xfrm>
          <a:prstGeom prst="rect">
            <a:avLst/>
          </a:prstGeom>
          <a:noFill/>
          <a:ln>
            <a:noFill/>
          </a:ln>
        </p:spPr>
      </p:pic>
      <p:pic>
        <p:nvPicPr>
          <p:cNvPr id="160" name="Google Shape;160;p31"/>
          <p:cNvPicPr preferRelativeResize="0"/>
          <p:nvPr/>
        </p:nvPicPr>
        <p:blipFill>
          <a:blip r:embed="rId3">
            <a:alphaModFix/>
          </a:blip>
          <a:stretch>
            <a:fillRect/>
          </a:stretch>
        </p:blipFill>
        <p:spPr>
          <a:xfrm flipH="1">
            <a:off x="5561088" y="-327229"/>
            <a:ext cx="4892424" cy="5406203"/>
          </a:xfrm>
          <a:prstGeom prst="rect">
            <a:avLst/>
          </a:prstGeom>
          <a:noFill/>
          <a:ln>
            <a:noFill/>
          </a:ln>
        </p:spPr>
      </p:pic>
      <p:sp>
        <p:nvSpPr>
          <p:cNvPr id="161" name="Google Shape;161;p31"/>
          <p:cNvSpPr txBox="1"/>
          <p:nvPr>
            <p:ph type="ctrTitle"/>
          </p:nvPr>
        </p:nvSpPr>
        <p:spPr>
          <a:xfrm>
            <a:off x="311700" y="1252550"/>
            <a:ext cx="8520600" cy="17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600">
                <a:solidFill>
                  <a:schemeClr val="accent3"/>
                </a:solidFill>
                <a:latin typeface="Comic Sans MS"/>
                <a:ea typeface="Comic Sans MS"/>
                <a:cs typeface="Comic Sans MS"/>
                <a:sym typeface="Comic Sans MS"/>
              </a:rPr>
              <a:t>Question Answering</a:t>
            </a:r>
            <a:endParaRPr sz="2800">
              <a:solidFill>
                <a:schemeClr val="accent3"/>
              </a:solidFill>
              <a:latin typeface="Comic Sans MS"/>
              <a:ea typeface="Comic Sans MS"/>
              <a:cs typeface="Comic Sans MS"/>
              <a:sym typeface="Comic Sans MS"/>
            </a:endParaRPr>
          </a:p>
          <a:p>
            <a:pPr indent="0" lvl="0" marL="0" rtl="0" algn="ctr">
              <a:spcBef>
                <a:spcPts val="0"/>
              </a:spcBef>
              <a:spcAft>
                <a:spcPts val="0"/>
              </a:spcAft>
              <a:buNone/>
            </a:pPr>
            <a:r>
              <a:rPr lang="en" sz="2800">
                <a:solidFill>
                  <a:schemeClr val="accent3"/>
                </a:solidFill>
                <a:latin typeface="Comic Sans MS"/>
                <a:ea typeface="Comic Sans MS"/>
                <a:cs typeface="Comic Sans MS"/>
                <a:sym typeface="Comic Sans MS"/>
              </a:rPr>
              <a:t>On CJRC </a:t>
            </a:r>
            <a:r>
              <a:rPr lang="en" sz="2800">
                <a:solidFill>
                  <a:schemeClr val="accent3"/>
                </a:solidFill>
                <a:latin typeface="Comic Sans MS"/>
                <a:ea typeface="Comic Sans MS"/>
                <a:cs typeface="Comic Sans MS"/>
                <a:sym typeface="Comic Sans MS"/>
              </a:rPr>
              <a:t>Dataset </a:t>
            </a:r>
            <a:endParaRPr sz="2800">
              <a:solidFill>
                <a:schemeClr val="accent3"/>
              </a:solidFill>
              <a:latin typeface="Comic Sans MS"/>
              <a:ea typeface="Comic Sans MS"/>
              <a:cs typeface="Comic Sans MS"/>
              <a:sym typeface="Comic Sans MS"/>
            </a:endParaRPr>
          </a:p>
          <a:p>
            <a:pPr indent="0" lvl="0" marL="0" rtl="0" algn="ctr">
              <a:spcBef>
                <a:spcPts val="0"/>
              </a:spcBef>
              <a:spcAft>
                <a:spcPts val="0"/>
              </a:spcAft>
              <a:buNone/>
            </a:pPr>
            <a:r>
              <a:rPr lang="en" sz="2800">
                <a:solidFill>
                  <a:schemeClr val="accent3"/>
                </a:solidFill>
                <a:latin typeface="Comic Sans MS"/>
                <a:ea typeface="Comic Sans MS"/>
                <a:cs typeface="Comic Sans MS"/>
                <a:sym typeface="Comic Sans MS"/>
              </a:rPr>
              <a:t>(Chinese judicial Reading Comprehension) </a:t>
            </a:r>
            <a:endParaRPr sz="2800">
              <a:solidFill>
                <a:schemeClr val="accent3"/>
              </a:solidFill>
              <a:latin typeface="Comic Sans MS"/>
              <a:ea typeface="Comic Sans MS"/>
              <a:cs typeface="Comic Sans MS"/>
              <a:sym typeface="Comic Sans MS"/>
            </a:endParaRPr>
          </a:p>
        </p:txBody>
      </p:sp>
      <p:sp>
        <p:nvSpPr>
          <p:cNvPr id="162" name="Google Shape;162;p31"/>
          <p:cNvSpPr txBox="1"/>
          <p:nvPr>
            <p:ph idx="1" type="subTitle"/>
          </p:nvPr>
        </p:nvSpPr>
        <p:spPr>
          <a:xfrm>
            <a:off x="3507300" y="3369175"/>
            <a:ext cx="2129400" cy="10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6DBE0"/>
                </a:solidFill>
                <a:latin typeface="Comic Sans MS"/>
                <a:ea typeface="Comic Sans MS"/>
                <a:cs typeface="Comic Sans MS"/>
                <a:sym typeface="Comic Sans MS"/>
              </a:rPr>
              <a:t>Liancheng Gong</a:t>
            </a:r>
            <a:endParaRPr>
              <a:solidFill>
                <a:srgbClr val="D6DBE0"/>
              </a:solidFill>
              <a:latin typeface="Comic Sans MS"/>
              <a:ea typeface="Comic Sans MS"/>
              <a:cs typeface="Comic Sans MS"/>
              <a:sym typeface="Comic Sans MS"/>
            </a:endParaRPr>
          </a:p>
          <a:p>
            <a:pPr indent="0" lvl="0" marL="0" rtl="0" algn="ctr">
              <a:spcBef>
                <a:spcPts val="0"/>
              </a:spcBef>
              <a:spcAft>
                <a:spcPts val="0"/>
              </a:spcAft>
              <a:buNone/>
            </a:pPr>
            <a:r>
              <a:rPr lang="en">
                <a:solidFill>
                  <a:srgbClr val="D6DBE0"/>
                </a:solidFill>
                <a:latin typeface="Comic Sans MS"/>
                <a:ea typeface="Comic Sans MS"/>
                <a:cs typeface="Comic Sans MS"/>
                <a:sym typeface="Comic Sans MS"/>
              </a:rPr>
              <a:t>Xinyao Han</a:t>
            </a:r>
            <a:endParaRPr>
              <a:solidFill>
                <a:srgbClr val="D6DBE0"/>
              </a:solidFill>
              <a:latin typeface="Comic Sans MS"/>
              <a:ea typeface="Comic Sans MS"/>
              <a:cs typeface="Comic Sans MS"/>
              <a:sym typeface="Comic Sans MS"/>
            </a:endParaRPr>
          </a:p>
          <a:p>
            <a:pPr indent="0" lvl="0" marL="0" rtl="0" algn="ctr">
              <a:spcBef>
                <a:spcPts val="0"/>
              </a:spcBef>
              <a:spcAft>
                <a:spcPts val="0"/>
              </a:spcAft>
              <a:buNone/>
            </a:pPr>
            <a:r>
              <a:rPr lang="en">
                <a:solidFill>
                  <a:srgbClr val="D6DBE0"/>
                </a:solidFill>
                <a:latin typeface="Comic Sans MS"/>
                <a:ea typeface="Comic Sans MS"/>
                <a:cs typeface="Comic Sans MS"/>
                <a:sym typeface="Comic Sans MS"/>
              </a:rPr>
              <a:t>Qiaowei Li</a:t>
            </a:r>
            <a:endParaRPr>
              <a:solidFill>
                <a:srgbClr val="D6DBE0"/>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graphicFrame>
        <p:nvGraphicFramePr>
          <p:cNvPr id="294" name="Google Shape;294;p40"/>
          <p:cNvGraphicFramePr/>
          <p:nvPr/>
        </p:nvGraphicFramePr>
        <p:xfrm>
          <a:off x="473700" y="271760"/>
          <a:ext cx="3000000" cy="3000000"/>
        </p:xfrm>
        <a:graphic>
          <a:graphicData uri="http://schemas.openxmlformats.org/drawingml/2006/table">
            <a:tbl>
              <a:tblPr>
                <a:noFill/>
                <a:tableStyleId>{9914CE88-968B-4B7C-B03D-C9639AD793F2}</a:tableStyleId>
              </a:tblPr>
              <a:tblGrid>
                <a:gridCol w="1691175"/>
                <a:gridCol w="6219725"/>
              </a:tblGrid>
              <a:tr h="304925">
                <a:tc>
                  <a:txBody>
                    <a:bodyPr/>
                    <a:lstStyle/>
                    <a:p>
                      <a:pPr indent="0" lvl="0" marL="0" rtl="0" algn="l">
                        <a:spcBef>
                          <a:spcPts val="0"/>
                        </a:spcBef>
                        <a:spcAft>
                          <a:spcPts val="0"/>
                        </a:spcAft>
                        <a:buNone/>
                      </a:pPr>
                      <a:r>
                        <a:rPr lang="en" sz="1300">
                          <a:solidFill>
                            <a:schemeClr val="lt1"/>
                          </a:solidFill>
                        </a:rPr>
                        <a:t>Case of Auction</a:t>
                      </a:r>
                      <a:endParaRPr sz="1300">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e139eef6-fc0c-4953-acec-a83a0095ce4e.txt</a:t>
                      </a:r>
                      <a:endParaRPr sz="1300">
                        <a:solidFill>
                          <a:schemeClr val="lt1"/>
                        </a:solidFill>
                      </a:endParaRPr>
                    </a:p>
                  </a:txBody>
                  <a:tcPr marT="91425" marB="91425" marR="91425" marL="91425"/>
                </a:tc>
              </a:tr>
              <a:tr h="207800">
                <a:tc>
                  <a:txBody>
                    <a:bodyPr/>
                    <a:lstStyle/>
                    <a:p>
                      <a:pPr indent="0" lvl="0" marL="0" rtl="0" algn="l">
                        <a:spcBef>
                          <a:spcPts val="0"/>
                        </a:spcBef>
                        <a:spcAft>
                          <a:spcPts val="0"/>
                        </a:spcAft>
                        <a:buNone/>
                      </a:pPr>
                      <a:r>
                        <a:rPr lang="en" sz="1300">
                          <a:solidFill>
                            <a:schemeClr val="lt1"/>
                          </a:solidFill>
                        </a:rPr>
                        <a:t>Case Name</a:t>
                      </a:r>
                      <a:endParaRPr sz="1300">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保险人代位求偿权纠纷</a:t>
                      </a:r>
                      <a:endParaRPr sz="1300">
                        <a:solidFill>
                          <a:schemeClr val="lt1"/>
                        </a:solidFill>
                      </a:endParaRPr>
                    </a:p>
                  </a:txBody>
                  <a:tcPr marT="91425" marB="91425" marR="91425" marL="91425"/>
                </a:tc>
              </a:tr>
              <a:tr h="3827000">
                <a:tc>
                  <a:txBody>
                    <a:bodyPr/>
                    <a:lstStyle/>
                    <a:p>
                      <a:pPr indent="0" lvl="0" marL="0" rtl="0" algn="l">
                        <a:spcBef>
                          <a:spcPts val="0"/>
                        </a:spcBef>
                        <a:spcAft>
                          <a:spcPts val="0"/>
                        </a:spcAft>
                        <a:buNone/>
                      </a:pPr>
                      <a:r>
                        <a:rPr lang="en" sz="1300">
                          <a:solidFill>
                            <a:schemeClr val="lt1"/>
                          </a:solidFill>
                        </a:rPr>
                        <a:t>Case Description</a:t>
                      </a:r>
                      <a:endParaRPr sz="1300">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经审查,原告提供的证据1-3、被告中华联合广东分公司提供的证据4-5、被告万友公司提供的证据6,各方对其真实性均没有异议,本院对其真实性予以确认综合本院采信的证据及当事人的陈述,本院认定以下事实:2015年6月1日,田x17驾驶粤A×××××号车辆与严x3驾驶的赣C×××××号重型仓栅式货车发生碰撞,造成两车不同程度损坏的交通事故交警部门作出事故认定书,认定严x3承担事故的全部责任,田x17不负事故责任粤A×××××号车辆在原告处投保了保险金额为908000元的机动车损失保险,事故发生在保险期间内事故发生后,粤A×××××号车辆的被保险人陈x18就该车辆的损失以财产保险合同纠纷起诉至佛山市禅城区人民法院案经审理,佛山市禅城区人民法院于2015年8月18日作出(2015)佛城法民二初字第1006号民事判决,查明粤A×××××号车辆经广州市华盟价格事务所有限公司评估,损失价格为241541元,陈x18支付了粤A×××××号车辆的维修费241541元、评估费9050元;本案原告在庭审中明确表示不申请重新对车辆损失进行评估鉴定并判决原告向陈x18支付粤A×××××号车辆损失保险理赔款250591元2015年10月11日,原告向陈x18赔付了250591元及诉讼费用2529元后原告提起本案之诉并查明,赣C×××××号车辆的所有人为被告万友公司,该车辆在被告中华联合广东分公司处投保了交强险,事故发生在保险期内事故发生后,被告中华联合广东分公司向该车辆的被保险人许x19赔付了2000元诉讼中,被告徐11确认其为该车辆的实际支配人,严x3是被告徐11雇请,是从事派遣工作过程中发生案涉交通事故被告徐11与被告万友公司签订《车辆挂靠合同书》,被告万友公司同意被告徐11就赣C×××××号车辆挂靠被告万友公司名下</a:t>
                      </a:r>
                      <a:endParaRPr sz="1300">
                        <a:solidFill>
                          <a:schemeClr val="lt1"/>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aphicFrame>
        <p:nvGraphicFramePr>
          <p:cNvPr id="299" name="Google Shape;299;p41"/>
          <p:cNvGraphicFramePr/>
          <p:nvPr/>
        </p:nvGraphicFramePr>
        <p:xfrm>
          <a:off x="436125" y="285772"/>
          <a:ext cx="3000000" cy="3000000"/>
        </p:xfrm>
        <a:graphic>
          <a:graphicData uri="http://schemas.openxmlformats.org/drawingml/2006/table">
            <a:tbl>
              <a:tblPr>
                <a:noFill/>
                <a:tableStyleId>{9914CE88-968B-4B7C-B03D-C9639AD793F2}</a:tableStyleId>
              </a:tblPr>
              <a:tblGrid>
                <a:gridCol w="1603800"/>
                <a:gridCol w="6405375"/>
              </a:tblGrid>
              <a:tr h="4536450">
                <a:tc>
                  <a:txBody>
                    <a:bodyPr/>
                    <a:lstStyle/>
                    <a:p>
                      <a:pPr indent="0" lvl="0" marL="0" rtl="0" algn="l">
                        <a:spcBef>
                          <a:spcPts val="0"/>
                        </a:spcBef>
                        <a:spcAft>
                          <a:spcPts val="0"/>
                        </a:spcAft>
                        <a:buNone/>
                      </a:pPr>
                      <a:r>
                        <a:rPr lang="en">
                          <a:solidFill>
                            <a:schemeClr val="lt1"/>
                          </a:solidFill>
                        </a:rPr>
                        <a:t>Q&amp;A Pairs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200">
                          <a:solidFill>
                            <a:schemeClr val="lt1"/>
                          </a:solidFill>
                        </a:rPr>
                        <a:t>{</a:t>
                      </a:r>
                      <a:r>
                        <a:rPr b="1" lang="en" sz="1200">
                          <a:solidFill>
                            <a:schemeClr val="lt1"/>
                          </a:solidFill>
                        </a:rPr>
                        <a:t>'answer_start'</a:t>
                      </a:r>
                      <a:r>
                        <a:rPr lang="en" sz="1200">
                          <a:solidFill>
                            <a:schemeClr val="lt1"/>
                          </a:solidFill>
                        </a:rPr>
                        <a:t>: 153, </a:t>
                      </a:r>
                      <a:r>
                        <a:rPr b="1" lang="en" sz="1200">
                          <a:solidFill>
                            <a:schemeClr val="lt1"/>
                          </a:solidFill>
                        </a:rPr>
                        <a:t>'text'</a:t>
                      </a:r>
                      <a:r>
                        <a:rPr lang="en" sz="1200">
                          <a:solidFill>
                            <a:schemeClr val="lt1"/>
                          </a:solidFill>
                        </a:rPr>
                        <a:t>: '两车不同程度损坏'}],</a:t>
                      </a:r>
                      <a:endParaRPr sz="1200">
                        <a:solidFill>
                          <a:schemeClr val="lt1"/>
                        </a:solidFill>
                      </a:endParaRPr>
                    </a:p>
                    <a:p>
                      <a:pPr indent="0" lvl="0" marL="0" rtl="0" algn="l">
                        <a:spcBef>
                          <a:spcPts val="0"/>
                        </a:spcBef>
                        <a:spcAft>
                          <a:spcPts val="0"/>
                        </a:spcAft>
                        <a:buNone/>
                      </a:pPr>
                      <a:r>
                        <a:rPr lang="en" sz="1200">
                          <a:solidFill>
                            <a:schemeClr val="lt1"/>
                          </a:solidFill>
                        </a:rPr>
                        <a:t>     'id': 'e139eef6-fc0c-4953-acec-a83a0095ce4e.txt_001',</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'is_impossible'</a:t>
                      </a:r>
                      <a:r>
                        <a:rPr lang="en" sz="1200">
                          <a:solidFill>
                            <a:schemeClr val="lt1"/>
                          </a:solidFill>
                        </a:rPr>
                        <a:t>: 'false',</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'question'</a:t>
                      </a:r>
                      <a:r>
                        <a:rPr lang="en" sz="1200">
                          <a:solidFill>
                            <a:schemeClr val="lt1"/>
                          </a:solidFill>
                        </a:rPr>
                        <a:t>: '事故结果如何？'}</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a:t>
                      </a:r>
                      <a:r>
                        <a:rPr b="1" lang="en" sz="1200">
                          <a:solidFill>
                            <a:schemeClr val="lt1"/>
                          </a:solidFill>
                        </a:rPr>
                        <a:t>'answer_start'</a:t>
                      </a:r>
                      <a:r>
                        <a:rPr lang="en" sz="1200">
                          <a:solidFill>
                            <a:schemeClr val="lt1"/>
                          </a:solidFill>
                        </a:rPr>
                        <a:t>: 180, </a:t>
                      </a:r>
                      <a:r>
                        <a:rPr b="1" lang="en" sz="1200">
                          <a:solidFill>
                            <a:schemeClr val="lt1"/>
                          </a:solidFill>
                        </a:rPr>
                        <a:t>'text'</a:t>
                      </a:r>
                      <a:r>
                        <a:rPr lang="en" sz="1200">
                          <a:solidFill>
                            <a:schemeClr val="lt1"/>
                          </a:solidFill>
                        </a:rPr>
                        <a:t>: '严x3承担事故的全部责任,田x17不负事故责任'}],</a:t>
                      </a:r>
                      <a:endParaRPr sz="1200">
                        <a:solidFill>
                          <a:schemeClr val="lt1"/>
                        </a:solidFill>
                      </a:endParaRPr>
                    </a:p>
                    <a:p>
                      <a:pPr indent="0" lvl="0" marL="0" rtl="0" algn="l">
                        <a:spcBef>
                          <a:spcPts val="0"/>
                        </a:spcBef>
                        <a:spcAft>
                          <a:spcPts val="0"/>
                        </a:spcAft>
                        <a:buNone/>
                      </a:pPr>
                      <a:r>
                        <a:rPr lang="en" sz="1200">
                          <a:solidFill>
                            <a:schemeClr val="lt1"/>
                          </a:solidFill>
                        </a:rPr>
                        <a:t>     'id': 'e139eef6-fc0c-4953-acec-a83a0095ce4e.txt_002',</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'is_impossible'</a:t>
                      </a:r>
                      <a:r>
                        <a:rPr lang="en" sz="1200">
                          <a:solidFill>
                            <a:schemeClr val="lt1"/>
                          </a:solidFill>
                        </a:rPr>
                        <a:t>: 'false',</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'question'</a:t>
                      </a:r>
                      <a:r>
                        <a:rPr lang="en" sz="1200">
                          <a:solidFill>
                            <a:schemeClr val="lt1"/>
                          </a:solidFill>
                        </a:rPr>
                        <a:t>: '事故由谁承担什么责任？'}</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a:t>
                      </a:r>
                      <a:r>
                        <a:rPr b="1" lang="en" sz="1200">
                          <a:solidFill>
                            <a:schemeClr val="lt1"/>
                          </a:solidFill>
                        </a:rPr>
                        <a:t>'answer_start'</a:t>
                      </a:r>
                      <a:r>
                        <a:rPr lang="en" sz="1200">
                          <a:solidFill>
                            <a:schemeClr val="lt1"/>
                          </a:solidFill>
                        </a:rPr>
                        <a:t>: 233, </a:t>
                      </a:r>
                      <a:r>
                        <a:rPr b="1" lang="en" sz="1200">
                          <a:solidFill>
                            <a:schemeClr val="lt1"/>
                          </a:solidFill>
                        </a:rPr>
                        <a:t>'text'</a:t>
                      </a:r>
                      <a:r>
                        <a:rPr lang="en" sz="1200">
                          <a:solidFill>
                            <a:schemeClr val="lt1"/>
                          </a:solidFill>
                        </a:rPr>
                        <a:t>: '机动车损失保险'}],</a:t>
                      </a:r>
                      <a:endParaRPr sz="1200">
                        <a:solidFill>
                          <a:schemeClr val="lt1"/>
                        </a:solidFill>
                      </a:endParaRPr>
                    </a:p>
                    <a:p>
                      <a:pPr indent="0" lvl="0" marL="0" rtl="0" algn="l">
                        <a:spcBef>
                          <a:spcPts val="0"/>
                        </a:spcBef>
                        <a:spcAft>
                          <a:spcPts val="0"/>
                        </a:spcAft>
                        <a:buNone/>
                      </a:pPr>
                      <a:r>
                        <a:rPr lang="en" sz="1200">
                          <a:solidFill>
                            <a:schemeClr val="lt1"/>
                          </a:solidFill>
                        </a:rPr>
                        <a:t>     'id': 'e139eef6-fc0c-4953-acec-a83a0095ce4e.txt_003',</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'is_impossible'</a:t>
                      </a:r>
                      <a:r>
                        <a:rPr lang="en" sz="1200">
                          <a:solidFill>
                            <a:schemeClr val="lt1"/>
                          </a:solidFill>
                        </a:rPr>
                        <a:t>: 'false',</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'question'</a:t>
                      </a:r>
                      <a:r>
                        <a:rPr lang="en" sz="1200">
                          <a:solidFill>
                            <a:schemeClr val="lt1"/>
                          </a:solidFill>
                        </a:rPr>
                        <a:t>: '投保人所投保险险种？'}</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a:t>
                      </a:r>
                      <a:r>
                        <a:rPr b="1" lang="en" sz="1200">
                          <a:solidFill>
                            <a:schemeClr val="lt1"/>
                          </a:solidFill>
                        </a:rPr>
                        <a:t>'answer_start'</a:t>
                      </a:r>
                      <a:r>
                        <a:rPr lang="en" sz="1200">
                          <a:solidFill>
                            <a:schemeClr val="lt1"/>
                          </a:solidFill>
                        </a:rPr>
                        <a:t>: 225, </a:t>
                      </a:r>
                      <a:r>
                        <a:rPr b="1" lang="en" sz="1200">
                          <a:solidFill>
                            <a:schemeClr val="lt1"/>
                          </a:solidFill>
                        </a:rPr>
                        <a:t>'text'</a:t>
                      </a:r>
                      <a:r>
                        <a:rPr lang="en" sz="1200">
                          <a:solidFill>
                            <a:schemeClr val="lt1"/>
                          </a:solidFill>
                        </a:rPr>
                        <a:t>: '908000元'}],</a:t>
                      </a:r>
                      <a:endParaRPr sz="1200">
                        <a:solidFill>
                          <a:schemeClr val="lt1"/>
                        </a:solidFill>
                      </a:endParaRPr>
                    </a:p>
                    <a:p>
                      <a:pPr indent="0" lvl="0" marL="0" rtl="0" algn="l">
                        <a:spcBef>
                          <a:spcPts val="0"/>
                        </a:spcBef>
                        <a:spcAft>
                          <a:spcPts val="0"/>
                        </a:spcAft>
                        <a:buNone/>
                      </a:pPr>
                      <a:r>
                        <a:rPr lang="en" sz="1200">
                          <a:solidFill>
                            <a:schemeClr val="lt1"/>
                          </a:solidFill>
                        </a:rPr>
                        <a:t>     'id': 'e139eef6-fc0c-4953-acec-a83a0095ce4e.txt_004',</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'is_impossible'</a:t>
                      </a:r>
                      <a:r>
                        <a:rPr lang="en" sz="1200">
                          <a:solidFill>
                            <a:schemeClr val="lt1"/>
                          </a:solidFill>
                        </a:rPr>
                        <a:t>: 'false',</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'question'</a:t>
                      </a:r>
                      <a:r>
                        <a:rPr lang="en" sz="1200">
                          <a:solidFill>
                            <a:schemeClr val="lt1"/>
                          </a:solidFill>
                        </a:rPr>
                        <a:t>: '向原告投保的人所投保险的保险金额是多少？'}</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a:t>
                      </a:r>
                      <a:r>
                        <a:rPr b="1" lang="en" sz="1200">
                          <a:solidFill>
                            <a:schemeClr val="lt1"/>
                          </a:solidFill>
                        </a:rPr>
                        <a:t>'answers'</a:t>
                      </a:r>
                      <a:r>
                        <a:rPr lang="en" sz="1200">
                          <a:solidFill>
                            <a:schemeClr val="lt1"/>
                          </a:solidFill>
                        </a:rPr>
                        <a:t>: [],</a:t>
                      </a:r>
                      <a:endParaRPr sz="1200">
                        <a:solidFill>
                          <a:schemeClr val="lt1"/>
                        </a:solidFill>
                      </a:endParaRPr>
                    </a:p>
                    <a:p>
                      <a:pPr indent="0" lvl="0" marL="0" rtl="0" algn="l">
                        <a:spcBef>
                          <a:spcPts val="0"/>
                        </a:spcBef>
                        <a:spcAft>
                          <a:spcPts val="0"/>
                        </a:spcAft>
                        <a:buNone/>
                      </a:pPr>
                      <a:r>
                        <a:rPr lang="en" sz="1200">
                          <a:solidFill>
                            <a:schemeClr val="lt1"/>
                          </a:solidFill>
                        </a:rPr>
                        <a:t>     'id': 'e139eef6-fc0c-4953-acec-a83a0095ce4e.txt_005',</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'is_impossible'</a:t>
                      </a:r>
                      <a:r>
                        <a:rPr lang="en" sz="1200">
                          <a:solidFill>
                            <a:schemeClr val="lt1"/>
                          </a:solidFill>
                        </a:rPr>
                        <a:t>: 'true',</a:t>
                      </a:r>
                      <a:endParaRPr sz="1200">
                        <a:solidFill>
                          <a:schemeClr val="lt1"/>
                        </a:solidFill>
                      </a:endParaRPr>
                    </a:p>
                    <a:p>
                      <a:pPr indent="0" lvl="0" marL="0" rtl="0" algn="l">
                        <a:spcBef>
                          <a:spcPts val="0"/>
                        </a:spcBef>
                        <a:spcAft>
                          <a:spcPts val="0"/>
                        </a:spcAft>
                        <a:buNone/>
                      </a:pPr>
                      <a:r>
                        <a:rPr lang="en" sz="1200">
                          <a:solidFill>
                            <a:schemeClr val="lt1"/>
                          </a:solidFill>
                        </a:rPr>
                        <a:t>     </a:t>
                      </a:r>
                      <a:r>
                        <a:rPr b="1" lang="en" sz="1200">
                          <a:solidFill>
                            <a:schemeClr val="lt1"/>
                          </a:solidFill>
                        </a:rPr>
                        <a:t>'question'</a:t>
                      </a:r>
                      <a:r>
                        <a:rPr lang="en" sz="1200">
                          <a:solidFill>
                            <a:schemeClr val="lt1"/>
                          </a:solidFill>
                        </a:rPr>
                        <a:t>: '牌号为粤A×××××号的车辆是何种类型？'}</a:t>
                      </a:r>
                      <a:endParaRPr sz="1200">
                        <a:solidFill>
                          <a:srgbClr val="212121"/>
                        </a:solidFill>
                        <a:highlight>
                          <a:srgbClr val="FFFFFF"/>
                        </a:highlight>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42"/>
          <p:cNvGrpSpPr/>
          <p:nvPr/>
        </p:nvGrpSpPr>
        <p:grpSpPr>
          <a:xfrm>
            <a:off x="629692" y="1105264"/>
            <a:ext cx="144992" cy="269768"/>
            <a:chOff x="629692" y="1105264"/>
            <a:chExt cx="144992" cy="269768"/>
          </a:xfrm>
        </p:grpSpPr>
        <p:sp>
          <p:nvSpPr>
            <p:cNvPr id="306" name="Google Shape;306;p42"/>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42">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309" name="Google Shape;309;p42">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2</a:t>
            </a:r>
            <a:endParaRPr b="1" sz="1000">
              <a:solidFill>
                <a:schemeClr val="lt1"/>
              </a:solidFill>
              <a:latin typeface="Montserrat"/>
              <a:ea typeface="Montserrat"/>
              <a:cs typeface="Montserrat"/>
              <a:sym typeface="Montserrat"/>
            </a:endParaRPr>
          </a:p>
        </p:txBody>
      </p:sp>
      <p:sp>
        <p:nvSpPr>
          <p:cNvPr id="310" name="Google Shape;310;p42">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11" name="Google Shape;311;p42">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12" name="Google Shape;312;p42"/>
          <p:cNvSpPr txBox="1"/>
          <p:nvPr>
            <p:ph idx="4294967295" type="title"/>
          </p:nvPr>
        </p:nvSpPr>
        <p:spPr>
          <a:xfrm>
            <a:off x="916825" y="1325700"/>
            <a:ext cx="7793400" cy="357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omic Sans MS"/>
              <a:buChar char="❏"/>
            </a:pPr>
            <a:r>
              <a:rPr lang="en" sz="1800">
                <a:solidFill>
                  <a:schemeClr val="lt1"/>
                </a:solidFill>
                <a:latin typeface="Comic Sans MS"/>
                <a:ea typeface="Comic Sans MS"/>
                <a:cs typeface="Comic Sans MS"/>
                <a:sym typeface="Comic Sans MS"/>
              </a:rPr>
              <a:t>Extract answer directly from the legal judgment documents</a:t>
            </a:r>
            <a:endParaRPr sz="1800">
              <a:solidFill>
                <a:schemeClr val="lt1"/>
              </a:solidFill>
              <a:latin typeface="Comic Sans MS"/>
              <a:ea typeface="Comic Sans MS"/>
              <a:cs typeface="Comic Sans MS"/>
              <a:sym typeface="Comic Sans MS"/>
            </a:endParaRPr>
          </a:p>
          <a:p>
            <a:pPr indent="-342900" lvl="1" marL="914400" rtl="0" algn="l">
              <a:spcBef>
                <a:spcPts val="1600"/>
              </a:spcBef>
              <a:spcAft>
                <a:spcPts val="0"/>
              </a:spcAft>
              <a:buClr>
                <a:schemeClr val="lt1"/>
              </a:buClr>
              <a:buSzPts val="1800"/>
              <a:buFont typeface="Comic Sans MS"/>
              <a:buChar char="❏"/>
            </a:pPr>
            <a:r>
              <a:rPr b="0" lang="en" sz="1800">
                <a:solidFill>
                  <a:schemeClr val="lt1"/>
                </a:solidFill>
                <a:latin typeface="Comic Sans MS"/>
                <a:ea typeface="Comic Sans MS"/>
                <a:cs typeface="Comic Sans MS"/>
                <a:sym typeface="Comic Sans MS"/>
              </a:rPr>
              <a:t>E.g. Q: 事故结果如何？ A: 两车不同程度损坏</a:t>
            </a:r>
            <a:endParaRPr b="0" sz="1800">
              <a:solidFill>
                <a:schemeClr val="lt1"/>
              </a:solidFill>
              <a:latin typeface="Comic Sans MS"/>
              <a:ea typeface="Comic Sans MS"/>
              <a:cs typeface="Comic Sans MS"/>
              <a:sym typeface="Comic Sans MS"/>
            </a:endParaRPr>
          </a:p>
          <a:p>
            <a:pPr indent="-342900" lvl="0" marL="457200" rtl="0" algn="l">
              <a:spcBef>
                <a:spcPts val="1600"/>
              </a:spcBef>
              <a:spcAft>
                <a:spcPts val="0"/>
              </a:spcAft>
              <a:buClr>
                <a:schemeClr val="lt1"/>
              </a:buClr>
              <a:buSzPts val="1800"/>
              <a:buFont typeface="Comic Sans MS"/>
              <a:buChar char="❏"/>
            </a:pPr>
            <a:r>
              <a:rPr lang="en" sz="1800">
                <a:solidFill>
                  <a:schemeClr val="lt1"/>
                </a:solidFill>
                <a:latin typeface="Comic Sans MS"/>
                <a:ea typeface="Comic Sans MS"/>
                <a:cs typeface="Comic Sans MS"/>
                <a:sym typeface="Comic Sans MS"/>
              </a:rPr>
              <a:t>Yes/No answer</a:t>
            </a:r>
            <a:endParaRPr sz="1800">
              <a:solidFill>
                <a:schemeClr val="lt1"/>
              </a:solidFill>
              <a:latin typeface="Comic Sans MS"/>
              <a:ea typeface="Comic Sans MS"/>
              <a:cs typeface="Comic Sans MS"/>
              <a:sym typeface="Comic Sans MS"/>
            </a:endParaRPr>
          </a:p>
          <a:p>
            <a:pPr indent="-342900" lvl="1" marL="914400" rtl="0" algn="l">
              <a:spcBef>
                <a:spcPts val="1600"/>
              </a:spcBef>
              <a:spcAft>
                <a:spcPts val="0"/>
              </a:spcAft>
              <a:buClr>
                <a:schemeClr val="lt1"/>
              </a:buClr>
              <a:buSzPts val="1800"/>
              <a:buFont typeface="Comic Sans MS"/>
              <a:buChar char="❏"/>
            </a:pPr>
            <a:r>
              <a:rPr b="0" lang="en" sz="1800">
                <a:solidFill>
                  <a:schemeClr val="lt1"/>
                </a:solidFill>
                <a:latin typeface="Comic Sans MS"/>
                <a:ea typeface="Comic Sans MS"/>
                <a:cs typeface="Comic Sans MS"/>
                <a:sym typeface="Comic Sans MS"/>
              </a:rPr>
              <a:t>E.g. Q:双方协议原告需要承担费用吗？ A: NO</a:t>
            </a:r>
            <a:endParaRPr sz="1800">
              <a:solidFill>
                <a:schemeClr val="lt1"/>
              </a:solidFill>
              <a:latin typeface="Comic Sans MS"/>
              <a:ea typeface="Comic Sans MS"/>
              <a:cs typeface="Comic Sans MS"/>
              <a:sym typeface="Comic Sans MS"/>
            </a:endParaRPr>
          </a:p>
          <a:p>
            <a:pPr indent="-342900" lvl="0" marL="457200" rtl="0" algn="l">
              <a:spcBef>
                <a:spcPts val="1600"/>
              </a:spcBef>
              <a:spcAft>
                <a:spcPts val="0"/>
              </a:spcAft>
              <a:buClr>
                <a:schemeClr val="lt1"/>
              </a:buClr>
              <a:buSzPts val="1800"/>
              <a:buFont typeface="Comic Sans MS"/>
              <a:buChar char="❏"/>
            </a:pPr>
            <a:r>
              <a:rPr lang="en" sz="1800">
                <a:solidFill>
                  <a:schemeClr val="lt1"/>
                </a:solidFill>
                <a:latin typeface="Comic Sans MS"/>
                <a:ea typeface="Comic Sans MS"/>
                <a:cs typeface="Comic Sans MS"/>
                <a:sym typeface="Comic Sans MS"/>
              </a:rPr>
              <a:t>Question unable to answer</a:t>
            </a:r>
            <a:endParaRPr sz="1800">
              <a:solidFill>
                <a:schemeClr val="lt1"/>
              </a:solidFill>
              <a:latin typeface="Comic Sans MS"/>
              <a:ea typeface="Comic Sans MS"/>
              <a:cs typeface="Comic Sans MS"/>
              <a:sym typeface="Comic Sans MS"/>
            </a:endParaRPr>
          </a:p>
          <a:p>
            <a:pPr indent="-342900" lvl="1" marL="914400" rtl="0" algn="l">
              <a:spcBef>
                <a:spcPts val="1600"/>
              </a:spcBef>
              <a:spcAft>
                <a:spcPts val="0"/>
              </a:spcAft>
              <a:buClr>
                <a:schemeClr val="lt1"/>
              </a:buClr>
              <a:buSzPts val="1800"/>
              <a:buFont typeface="Comic Sans MS"/>
              <a:buChar char="❏"/>
            </a:pPr>
            <a:r>
              <a:rPr b="0" lang="en" sz="1800">
                <a:solidFill>
                  <a:schemeClr val="lt1"/>
                </a:solidFill>
                <a:latin typeface="Comic Sans MS"/>
                <a:ea typeface="Comic Sans MS"/>
                <a:cs typeface="Comic Sans MS"/>
                <a:sym typeface="Comic Sans MS"/>
              </a:rPr>
              <a:t>E.g. Q: 牌号为粤A×××××号的车辆是何种类型？A: /</a:t>
            </a:r>
            <a:endParaRPr b="0" sz="1800">
              <a:solidFill>
                <a:schemeClr val="lt1"/>
              </a:solidFill>
              <a:latin typeface="Comic Sans MS"/>
              <a:ea typeface="Comic Sans MS"/>
              <a:cs typeface="Comic Sans MS"/>
              <a:sym typeface="Comic Sans MS"/>
            </a:endParaRPr>
          </a:p>
          <a:p>
            <a:pPr indent="0" lvl="0" marL="914400" rtl="0" algn="ctr">
              <a:lnSpc>
                <a:spcPct val="115000"/>
              </a:lnSpc>
              <a:spcBef>
                <a:spcPts val="1600"/>
              </a:spcBef>
              <a:spcAft>
                <a:spcPts val="0"/>
              </a:spcAft>
              <a:buNone/>
            </a:pPr>
            <a:r>
              <a:t/>
            </a:r>
            <a:endParaRPr sz="1800">
              <a:solidFill>
                <a:schemeClr val="lt1"/>
              </a:solidFill>
              <a:latin typeface="Comic Sans MS"/>
              <a:ea typeface="Comic Sans MS"/>
              <a:cs typeface="Comic Sans MS"/>
              <a:sym typeface="Comic Sans MS"/>
            </a:endParaRPr>
          </a:p>
        </p:txBody>
      </p:sp>
      <p:sp>
        <p:nvSpPr>
          <p:cNvPr id="313" name="Google Shape;313;p42"/>
          <p:cNvSpPr txBox="1"/>
          <p:nvPr/>
        </p:nvSpPr>
        <p:spPr>
          <a:xfrm>
            <a:off x="1258725" y="301888"/>
            <a:ext cx="553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2400">
                <a:solidFill>
                  <a:schemeClr val="accent3"/>
                </a:solidFill>
                <a:latin typeface="Comic Sans MS"/>
                <a:ea typeface="Comic Sans MS"/>
                <a:cs typeface="Comic Sans MS"/>
                <a:sym typeface="Comic Sans MS"/>
              </a:rPr>
              <a:t>Q&amp;A types in our dataset</a:t>
            </a:r>
            <a:endParaRPr sz="2400">
              <a:solidFill>
                <a:schemeClr val="accent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1201725" y="359950"/>
            <a:ext cx="4510200" cy="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Comic Sans MS"/>
                <a:ea typeface="Comic Sans MS"/>
                <a:cs typeface="Comic Sans MS"/>
                <a:sym typeface="Comic Sans MS"/>
              </a:rPr>
              <a:t>Dataset Description</a:t>
            </a:r>
            <a:endParaRPr b="1" sz="2400">
              <a:solidFill>
                <a:schemeClr val="accent3"/>
              </a:solidFill>
              <a:latin typeface="Comic Sans MS"/>
              <a:ea typeface="Comic Sans MS"/>
              <a:cs typeface="Comic Sans MS"/>
              <a:sym typeface="Comic Sans MS"/>
            </a:endParaRPr>
          </a:p>
        </p:txBody>
      </p:sp>
      <p:sp>
        <p:nvSpPr>
          <p:cNvPr id="319" name="Google Shape;319;p43"/>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43"/>
          <p:cNvGrpSpPr/>
          <p:nvPr/>
        </p:nvGrpSpPr>
        <p:grpSpPr>
          <a:xfrm>
            <a:off x="629692" y="1105264"/>
            <a:ext cx="144992" cy="269768"/>
            <a:chOff x="629692" y="1105264"/>
            <a:chExt cx="144992" cy="269768"/>
          </a:xfrm>
        </p:grpSpPr>
        <p:sp>
          <p:nvSpPr>
            <p:cNvPr id="321" name="Google Shape;321;p43"/>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43">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324" name="Google Shape;324;p43">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2</a:t>
            </a:r>
            <a:endParaRPr b="1" sz="1000">
              <a:solidFill>
                <a:schemeClr val="lt1"/>
              </a:solidFill>
              <a:latin typeface="Montserrat"/>
              <a:ea typeface="Montserrat"/>
              <a:cs typeface="Montserrat"/>
              <a:sym typeface="Montserrat"/>
            </a:endParaRPr>
          </a:p>
        </p:txBody>
      </p:sp>
      <p:sp>
        <p:nvSpPr>
          <p:cNvPr id="325" name="Google Shape;325;p43">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26" name="Google Shape;326;p43">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pic>
        <p:nvPicPr>
          <p:cNvPr id="327" name="Google Shape;327;p43"/>
          <p:cNvPicPr preferRelativeResize="0"/>
          <p:nvPr/>
        </p:nvPicPr>
        <p:blipFill>
          <a:blip r:embed="rId4">
            <a:alphaModFix/>
          </a:blip>
          <a:stretch>
            <a:fillRect/>
          </a:stretch>
        </p:blipFill>
        <p:spPr>
          <a:xfrm>
            <a:off x="0" y="1504935"/>
            <a:ext cx="9144003" cy="3152181"/>
          </a:xfrm>
          <a:prstGeom prst="rect">
            <a:avLst/>
          </a:prstGeom>
          <a:noFill/>
          <a:ln>
            <a:noFill/>
          </a:ln>
        </p:spPr>
      </p:pic>
      <p:sp>
        <p:nvSpPr>
          <p:cNvPr id="328" name="Google Shape;328;p43"/>
          <p:cNvSpPr/>
          <p:nvPr/>
        </p:nvSpPr>
        <p:spPr>
          <a:xfrm>
            <a:off x="6173975" y="1504975"/>
            <a:ext cx="1223100" cy="3152100"/>
          </a:xfrm>
          <a:prstGeom prst="rect">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7397075" y="1504975"/>
            <a:ext cx="891300" cy="3152100"/>
          </a:xfrm>
          <a:prstGeom prst="rect">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nvSpPr>
        <p:spPr>
          <a:xfrm>
            <a:off x="249525" y="196350"/>
            <a:ext cx="691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3"/>
                </a:solidFill>
                <a:latin typeface="Comic Sans MS"/>
                <a:ea typeface="Comic Sans MS"/>
                <a:cs typeface="Comic Sans MS"/>
                <a:sym typeface="Comic Sans MS"/>
              </a:rPr>
              <a:t>Visualization of </a:t>
            </a:r>
            <a:r>
              <a:rPr b="1" lang="en" sz="2400">
                <a:solidFill>
                  <a:schemeClr val="accent3"/>
                </a:solidFill>
                <a:latin typeface="Comic Sans MS"/>
                <a:ea typeface="Comic Sans MS"/>
                <a:cs typeface="Comic Sans MS"/>
                <a:sym typeface="Comic Sans MS"/>
              </a:rPr>
              <a:t>context</a:t>
            </a:r>
            <a:r>
              <a:rPr lang="en" sz="2400">
                <a:solidFill>
                  <a:schemeClr val="accent3"/>
                </a:solidFill>
                <a:latin typeface="Comic Sans MS"/>
                <a:ea typeface="Comic Sans MS"/>
                <a:cs typeface="Comic Sans MS"/>
                <a:sym typeface="Comic Sans MS"/>
              </a:rPr>
              <a:t> length</a:t>
            </a:r>
            <a:endParaRPr sz="2400">
              <a:solidFill>
                <a:schemeClr val="accent3"/>
              </a:solidFill>
              <a:latin typeface="Montserrat"/>
              <a:ea typeface="Montserrat"/>
              <a:cs typeface="Montserrat"/>
              <a:sym typeface="Montserrat"/>
            </a:endParaRPr>
          </a:p>
        </p:txBody>
      </p:sp>
      <p:sp>
        <p:nvSpPr>
          <p:cNvPr id="335" name="Google Shape;335;p44"/>
          <p:cNvSpPr txBox="1"/>
          <p:nvPr/>
        </p:nvSpPr>
        <p:spPr>
          <a:xfrm>
            <a:off x="430950" y="4148300"/>
            <a:ext cx="8197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n">
                <a:solidFill>
                  <a:schemeClr val="lt1"/>
                </a:solidFill>
                <a:latin typeface="Comic Sans MS"/>
                <a:ea typeface="Comic Sans MS"/>
                <a:cs typeface="Comic Sans MS"/>
                <a:sym typeface="Comic Sans MS"/>
              </a:rPr>
              <a:t>On average, </a:t>
            </a:r>
            <a:r>
              <a:rPr b="1" lang="en">
                <a:solidFill>
                  <a:schemeClr val="lt1"/>
                </a:solidFill>
                <a:latin typeface="Comic Sans MS"/>
                <a:ea typeface="Comic Sans MS"/>
                <a:cs typeface="Comic Sans MS"/>
                <a:sym typeface="Comic Sans MS"/>
              </a:rPr>
              <a:t>context </a:t>
            </a:r>
            <a:r>
              <a:rPr lang="en">
                <a:solidFill>
                  <a:schemeClr val="lt1"/>
                </a:solidFill>
                <a:latin typeface="Comic Sans MS"/>
                <a:ea typeface="Comic Sans MS"/>
                <a:cs typeface="Comic Sans MS"/>
                <a:sym typeface="Comic Sans MS"/>
              </a:rPr>
              <a:t>contains 572 word length, with minimum word length of 80, maximum word length of 1000. 75% of the data contains a context word length of 806.</a:t>
            </a:r>
            <a:endParaRPr>
              <a:solidFill>
                <a:schemeClr val="lt1"/>
              </a:solidFill>
              <a:latin typeface="Comic Sans MS"/>
              <a:ea typeface="Comic Sans MS"/>
              <a:cs typeface="Comic Sans MS"/>
              <a:sym typeface="Comic Sans MS"/>
            </a:endParaRPr>
          </a:p>
        </p:txBody>
      </p:sp>
      <p:pic>
        <p:nvPicPr>
          <p:cNvPr id="336" name="Google Shape;336;p44"/>
          <p:cNvPicPr preferRelativeResize="0"/>
          <p:nvPr/>
        </p:nvPicPr>
        <p:blipFill>
          <a:blip r:embed="rId3">
            <a:alphaModFix/>
          </a:blip>
          <a:stretch>
            <a:fillRect/>
          </a:stretch>
        </p:blipFill>
        <p:spPr>
          <a:xfrm>
            <a:off x="430938" y="993142"/>
            <a:ext cx="8348326" cy="28524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nvSpPr>
        <p:spPr>
          <a:xfrm>
            <a:off x="322375" y="151975"/>
            <a:ext cx="474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3"/>
                </a:solidFill>
                <a:latin typeface="Comic Sans MS"/>
                <a:ea typeface="Comic Sans MS"/>
                <a:cs typeface="Comic Sans MS"/>
                <a:sym typeface="Comic Sans MS"/>
              </a:rPr>
              <a:t>Visualization of </a:t>
            </a:r>
            <a:r>
              <a:rPr b="1" lang="en" sz="2400">
                <a:solidFill>
                  <a:schemeClr val="accent3"/>
                </a:solidFill>
                <a:latin typeface="Comic Sans MS"/>
                <a:ea typeface="Comic Sans MS"/>
                <a:cs typeface="Comic Sans MS"/>
                <a:sym typeface="Comic Sans MS"/>
              </a:rPr>
              <a:t>question</a:t>
            </a:r>
            <a:r>
              <a:rPr lang="en" sz="2400">
                <a:solidFill>
                  <a:schemeClr val="accent3"/>
                </a:solidFill>
                <a:latin typeface="Comic Sans MS"/>
                <a:ea typeface="Comic Sans MS"/>
                <a:cs typeface="Comic Sans MS"/>
                <a:sym typeface="Comic Sans MS"/>
              </a:rPr>
              <a:t> length</a:t>
            </a:r>
            <a:endParaRPr sz="2400">
              <a:solidFill>
                <a:schemeClr val="accent3"/>
              </a:solidFill>
              <a:latin typeface="Montserrat"/>
              <a:ea typeface="Montserrat"/>
              <a:cs typeface="Montserrat"/>
              <a:sym typeface="Montserrat"/>
            </a:endParaRPr>
          </a:p>
        </p:txBody>
      </p:sp>
      <p:sp>
        <p:nvSpPr>
          <p:cNvPr id="342" name="Google Shape;342;p45"/>
          <p:cNvSpPr txBox="1"/>
          <p:nvPr/>
        </p:nvSpPr>
        <p:spPr>
          <a:xfrm>
            <a:off x="393450" y="4135650"/>
            <a:ext cx="8197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n">
                <a:solidFill>
                  <a:schemeClr val="lt1"/>
                </a:solidFill>
                <a:latin typeface="Comic Sans MS"/>
                <a:ea typeface="Comic Sans MS"/>
                <a:cs typeface="Comic Sans MS"/>
                <a:sym typeface="Comic Sans MS"/>
              </a:rPr>
              <a:t>On average, </a:t>
            </a:r>
            <a:r>
              <a:rPr b="1" lang="en">
                <a:solidFill>
                  <a:schemeClr val="lt1"/>
                </a:solidFill>
                <a:latin typeface="Comic Sans MS"/>
                <a:ea typeface="Comic Sans MS"/>
                <a:cs typeface="Comic Sans MS"/>
                <a:sym typeface="Comic Sans MS"/>
              </a:rPr>
              <a:t>question </a:t>
            </a:r>
            <a:r>
              <a:rPr lang="en">
                <a:solidFill>
                  <a:schemeClr val="lt1"/>
                </a:solidFill>
                <a:latin typeface="Comic Sans MS"/>
                <a:ea typeface="Comic Sans MS"/>
                <a:cs typeface="Comic Sans MS"/>
                <a:sym typeface="Comic Sans MS"/>
              </a:rPr>
              <a:t>contains 14 word length, with minimum word length of 4, maximum word length of 114. 75% of the data contains a context word length of 17.</a:t>
            </a:r>
            <a:endParaRPr>
              <a:solidFill>
                <a:schemeClr val="lt1"/>
              </a:solidFill>
              <a:latin typeface="Comic Sans MS"/>
              <a:ea typeface="Comic Sans MS"/>
              <a:cs typeface="Comic Sans MS"/>
              <a:sym typeface="Comic Sans MS"/>
            </a:endParaRPr>
          </a:p>
        </p:txBody>
      </p:sp>
      <p:pic>
        <p:nvPicPr>
          <p:cNvPr id="343" name="Google Shape;343;p45"/>
          <p:cNvPicPr preferRelativeResize="0"/>
          <p:nvPr/>
        </p:nvPicPr>
        <p:blipFill>
          <a:blip r:embed="rId3">
            <a:alphaModFix/>
          </a:blip>
          <a:stretch>
            <a:fillRect/>
          </a:stretch>
        </p:blipFill>
        <p:spPr>
          <a:xfrm>
            <a:off x="430950" y="936681"/>
            <a:ext cx="8197199" cy="29270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6"/>
          <p:cNvPicPr preferRelativeResize="0"/>
          <p:nvPr/>
        </p:nvPicPr>
        <p:blipFill>
          <a:blip r:embed="rId3">
            <a:alphaModFix/>
          </a:blip>
          <a:stretch>
            <a:fillRect/>
          </a:stretch>
        </p:blipFill>
        <p:spPr>
          <a:xfrm>
            <a:off x="430949" y="936675"/>
            <a:ext cx="8348324" cy="2869750"/>
          </a:xfrm>
          <a:prstGeom prst="rect">
            <a:avLst/>
          </a:prstGeom>
          <a:noFill/>
          <a:ln>
            <a:noFill/>
          </a:ln>
        </p:spPr>
      </p:pic>
      <p:sp>
        <p:nvSpPr>
          <p:cNvPr id="349" name="Google Shape;349;p46"/>
          <p:cNvSpPr txBox="1"/>
          <p:nvPr/>
        </p:nvSpPr>
        <p:spPr>
          <a:xfrm>
            <a:off x="304800" y="178600"/>
            <a:ext cx="635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3"/>
                </a:solidFill>
                <a:latin typeface="Comic Sans MS"/>
                <a:ea typeface="Comic Sans MS"/>
                <a:cs typeface="Comic Sans MS"/>
                <a:sym typeface="Comic Sans MS"/>
              </a:rPr>
              <a:t>Visualization of </a:t>
            </a:r>
            <a:r>
              <a:rPr b="1" lang="en" sz="2400">
                <a:solidFill>
                  <a:schemeClr val="accent3"/>
                </a:solidFill>
                <a:latin typeface="Comic Sans MS"/>
                <a:ea typeface="Comic Sans MS"/>
                <a:cs typeface="Comic Sans MS"/>
                <a:sym typeface="Comic Sans MS"/>
              </a:rPr>
              <a:t>answer </a:t>
            </a:r>
            <a:r>
              <a:rPr lang="en" sz="2400">
                <a:solidFill>
                  <a:schemeClr val="accent3"/>
                </a:solidFill>
                <a:latin typeface="Comic Sans MS"/>
                <a:ea typeface="Comic Sans MS"/>
                <a:cs typeface="Comic Sans MS"/>
                <a:sym typeface="Comic Sans MS"/>
              </a:rPr>
              <a:t>length</a:t>
            </a:r>
            <a:endParaRPr sz="2400">
              <a:solidFill>
                <a:schemeClr val="accent3"/>
              </a:solidFill>
              <a:latin typeface="Comic Sans MS"/>
              <a:ea typeface="Comic Sans MS"/>
              <a:cs typeface="Comic Sans MS"/>
              <a:sym typeface="Comic Sans MS"/>
            </a:endParaRPr>
          </a:p>
        </p:txBody>
      </p:sp>
      <p:sp>
        <p:nvSpPr>
          <p:cNvPr id="350" name="Google Shape;350;p46"/>
          <p:cNvSpPr txBox="1"/>
          <p:nvPr/>
        </p:nvSpPr>
        <p:spPr>
          <a:xfrm>
            <a:off x="304800" y="4106750"/>
            <a:ext cx="8839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en">
                <a:solidFill>
                  <a:schemeClr val="lt1"/>
                </a:solidFill>
                <a:latin typeface="Comic Sans MS"/>
                <a:ea typeface="Comic Sans MS"/>
                <a:cs typeface="Comic Sans MS"/>
                <a:sym typeface="Comic Sans MS"/>
              </a:rPr>
              <a:t>On average, </a:t>
            </a:r>
            <a:r>
              <a:rPr b="1" lang="en">
                <a:solidFill>
                  <a:schemeClr val="lt1"/>
                </a:solidFill>
                <a:latin typeface="Comic Sans MS"/>
                <a:ea typeface="Comic Sans MS"/>
                <a:cs typeface="Comic Sans MS"/>
                <a:sym typeface="Comic Sans MS"/>
              </a:rPr>
              <a:t>answer_text </a:t>
            </a:r>
            <a:r>
              <a:rPr lang="en">
                <a:solidFill>
                  <a:schemeClr val="lt1"/>
                </a:solidFill>
                <a:latin typeface="Comic Sans MS"/>
                <a:ea typeface="Comic Sans MS"/>
                <a:cs typeface="Comic Sans MS"/>
                <a:sym typeface="Comic Sans MS"/>
              </a:rPr>
              <a:t>contains 12 word length, with minimum word length of 0 (impossible to answer given context), maximum word length of 579. 75% of the data contains a context word length of 12.</a:t>
            </a:r>
            <a:endParaRPr>
              <a:solidFill>
                <a:schemeClr val="lt1"/>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6271700" y="-47625"/>
            <a:ext cx="2558400" cy="5952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700"/>
              </a:spcAft>
              <a:buNone/>
            </a:pPr>
            <a:r>
              <a:rPr b="1" lang="en" sz="2400">
                <a:solidFill>
                  <a:schemeClr val="accent3"/>
                </a:solidFill>
                <a:latin typeface="Comic Sans MS"/>
                <a:ea typeface="Comic Sans MS"/>
                <a:cs typeface="Comic Sans MS"/>
                <a:sym typeface="Comic Sans MS"/>
              </a:rPr>
              <a:t>Text truncation</a:t>
            </a:r>
            <a:endParaRPr sz="2400">
              <a:solidFill>
                <a:schemeClr val="accent3"/>
              </a:solidFill>
            </a:endParaRPr>
          </a:p>
        </p:txBody>
      </p:sp>
      <p:sp>
        <p:nvSpPr>
          <p:cNvPr id="356" name="Google Shape;356;p47"/>
          <p:cNvSpPr txBox="1"/>
          <p:nvPr/>
        </p:nvSpPr>
        <p:spPr>
          <a:xfrm>
            <a:off x="242800" y="547575"/>
            <a:ext cx="8320800" cy="4484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Comic Sans MS"/>
              <a:buChar char="●"/>
            </a:pPr>
            <a:r>
              <a:rPr lang="en" sz="1900">
                <a:solidFill>
                  <a:schemeClr val="lt1"/>
                </a:solidFill>
                <a:latin typeface="Comic Sans MS"/>
                <a:ea typeface="Comic Sans MS"/>
                <a:cs typeface="Comic Sans MS"/>
                <a:sym typeface="Comic Sans MS"/>
              </a:rPr>
              <a:t>Bert only takes 512 tokens…</a:t>
            </a:r>
            <a:endParaRPr sz="1900">
              <a:solidFill>
                <a:schemeClr val="lt1"/>
              </a:solidFill>
              <a:latin typeface="Comic Sans MS"/>
              <a:ea typeface="Comic Sans MS"/>
              <a:cs typeface="Comic Sans MS"/>
              <a:sym typeface="Comic Sans MS"/>
            </a:endParaRPr>
          </a:p>
          <a:p>
            <a:pPr indent="-349250" lvl="0" marL="457200" rtl="0" algn="l">
              <a:spcBef>
                <a:spcPts val="1000"/>
              </a:spcBef>
              <a:spcAft>
                <a:spcPts val="0"/>
              </a:spcAft>
              <a:buClr>
                <a:schemeClr val="lt1"/>
              </a:buClr>
              <a:buSzPts val="1900"/>
              <a:buFont typeface="Comic Sans MS"/>
              <a:buChar char="●"/>
            </a:pPr>
            <a:r>
              <a:rPr lang="en" sz="1900">
                <a:solidFill>
                  <a:schemeClr val="lt1"/>
                </a:solidFill>
                <a:latin typeface="Comic Sans MS"/>
                <a:ea typeface="Comic Sans MS"/>
                <a:cs typeface="Comic Sans MS"/>
                <a:sym typeface="Comic Sans MS"/>
              </a:rPr>
              <a:t>We hope to have input tokens as </a:t>
            </a:r>
            <a:endParaRPr sz="1900">
              <a:solidFill>
                <a:schemeClr val="lt1"/>
              </a:solidFill>
              <a:latin typeface="Comic Sans MS"/>
              <a:ea typeface="Comic Sans MS"/>
              <a:cs typeface="Comic Sans MS"/>
              <a:sym typeface="Comic Sans MS"/>
            </a:endParaRPr>
          </a:p>
          <a:p>
            <a:pPr indent="457200" lvl="0" marL="914400" rtl="0" algn="l">
              <a:spcBef>
                <a:spcPts val="1000"/>
              </a:spcBef>
              <a:spcAft>
                <a:spcPts val="0"/>
              </a:spcAft>
              <a:buNone/>
            </a:pPr>
            <a:r>
              <a:rPr lang="en" sz="1900">
                <a:solidFill>
                  <a:schemeClr val="lt1"/>
                </a:solidFill>
                <a:latin typeface="Comic Sans MS"/>
                <a:ea typeface="Comic Sans MS"/>
                <a:cs typeface="Comic Sans MS"/>
                <a:sym typeface="Comic Sans MS"/>
              </a:rPr>
              <a:t>[CLS] Question [SEP] Context [SEP]</a:t>
            </a:r>
            <a:endParaRPr sz="1900">
              <a:solidFill>
                <a:schemeClr val="lt1"/>
              </a:solidFill>
              <a:latin typeface="Comic Sans MS"/>
              <a:ea typeface="Comic Sans MS"/>
              <a:cs typeface="Comic Sans MS"/>
              <a:sym typeface="Comic Sans MS"/>
            </a:endParaRPr>
          </a:p>
          <a:p>
            <a:pPr indent="-381000" lvl="0" marL="457200" rtl="0" algn="l">
              <a:lnSpc>
                <a:spcPct val="115000"/>
              </a:lnSpc>
              <a:spcBef>
                <a:spcPts val="1000"/>
              </a:spcBef>
              <a:spcAft>
                <a:spcPts val="0"/>
              </a:spcAft>
              <a:buClr>
                <a:schemeClr val="lt1"/>
              </a:buClr>
              <a:buSzPts val="2400"/>
              <a:buFont typeface="Montserrat"/>
              <a:buChar char="●"/>
            </a:pPr>
            <a:r>
              <a:rPr b="1" lang="en" sz="1800">
                <a:solidFill>
                  <a:schemeClr val="lt1"/>
                </a:solidFill>
                <a:highlight>
                  <a:schemeClr val="accent2"/>
                </a:highlight>
                <a:latin typeface="Comic Sans MS"/>
                <a:ea typeface="Comic Sans MS"/>
                <a:cs typeface="Comic Sans MS"/>
                <a:sym typeface="Comic Sans MS"/>
              </a:rPr>
              <a:t>Context</a:t>
            </a:r>
            <a:r>
              <a:rPr lang="en" sz="1800">
                <a:solidFill>
                  <a:schemeClr val="lt1"/>
                </a:solidFill>
                <a:highlight>
                  <a:schemeClr val="accent2"/>
                </a:highlight>
                <a:latin typeface="Comic Sans MS"/>
                <a:ea typeface="Comic Sans MS"/>
                <a:cs typeface="Comic Sans MS"/>
                <a:sym typeface="Comic Sans MS"/>
              </a:rPr>
              <a:t>: </a:t>
            </a:r>
            <a:r>
              <a:rPr lang="en" sz="1800">
                <a:solidFill>
                  <a:schemeClr val="lt1"/>
                </a:solidFill>
                <a:latin typeface="Comic Sans MS"/>
                <a:ea typeface="Comic Sans MS"/>
                <a:cs typeface="Comic Sans MS"/>
                <a:sym typeface="Comic Sans MS"/>
              </a:rPr>
              <a:t>…...C×××××号重型仓栅式货车发生碰撞, 造成</a:t>
            </a:r>
            <a:r>
              <a:rPr b="1" lang="en" sz="1800">
                <a:solidFill>
                  <a:srgbClr val="3C78D8"/>
                </a:solidFill>
                <a:latin typeface="Comic Sans MS"/>
                <a:ea typeface="Comic Sans MS"/>
                <a:cs typeface="Comic Sans MS"/>
                <a:sym typeface="Comic Sans MS"/>
              </a:rPr>
              <a:t>两车不同程度损坏</a:t>
            </a:r>
            <a:r>
              <a:rPr lang="en" sz="1800">
                <a:solidFill>
                  <a:schemeClr val="lt1"/>
                </a:solidFill>
                <a:latin typeface="Comic Sans MS"/>
                <a:ea typeface="Comic Sans MS"/>
                <a:cs typeface="Comic Sans MS"/>
                <a:sym typeface="Comic Sans MS"/>
              </a:rPr>
              <a:t>的交通事故交警部门作出事故认证........</a:t>
            </a:r>
            <a:endParaRPr sz="1800">
              <a:solidFill>
                <a:schemeClr val="lt1"/>
              </a:solidFill>
              <a:latin typeface="Comic Sans MS"/>
              <a:ea typeface="Comic Sans MS"/>
              <a:cs typeface="Comic Sans MS"/>
              <a:sym typeface="Comic Sans MS"/>
            </a:endParaRPr>
          </a:p>
          <a:p>
            <a:pPr indent="0" lvl="0" marL="457200" rtl="0" algn="l">
              <a:lnSpc>
                <a:spcPct val="115000"/>
              </a:lnSpc>
              <a:spcBef>
                <a:spcPts val="1000"/>
              </a:spcBef>
              <a:spcAft>
                <a:spcPts val="0"/>
              </a:spcAft>
              <a:buNone/>
            </a:pPr>
            <a:r>
              <a:rPr b="1" lang="en" sz="1800">
                <a:solidFill>
                  <a:schemeClr val="lt1"/>
                </a:solidFill>
                <a:highlight>
                  <a:schemeClr val="accent2"/>
                </a:highlight>
                <a:latin typeface="Comic Sans MS"/>
                <a:ea typeface="Comic Sans MS"/>
                <a:cs typeface="Comic Sans MS"/>
                <a:sym typeface="Comic Sans MS"/>
              </a:rPr>
              <a:t>Question</a:t>
            </a:r>
            <a:r>
              <a:rPr lang="en" sz="1800">
                <a:solidFill>
                  <a:schemeClr val="lt1"/>
                </a:solidFill>
                <a:highlight>
                  <a:schemeClr val="accent2"/>
                </a:highlight>
                <a:latin typeface="Comic Sans MS"/>
                <a:ea typeface="Comic Sans MS"/>
                <a:cs typeface="Comic Sans MS"/>
                <a:sym typeface="Comic Sans MS"/>
              </a:rPr>
              <a:t>: </a:t>
            </a:r>
            <a:r>
              <a:rPr lang="en" sz="1800">
                <a:solidFill>
                  <a:schemeClr val="lt1"/>
                </a:solidFill>
                <a:latin typeface="Comic Sans MS"/>
                <a:ea typeface="Comic Sans MS"/>
                <a:cs typeface="Comic Sans MS"/>
                <a:sym typeface="Comic Sans MS"/>
              </a:rPr>
              <a:t>事故结果如何？</a:t>
            </a:r>
            <a:endParaRPr sz="2000">
              <a:solidFill>
                <a:schemeClr val="lt1"/>
              </a:solidFill>
              <a:latin typeface="Comic Sans MS"/>
              <a:ea typeface="Comic Sans MS"/>
              <a:cs typeface="Comic Sans MS"/>
              <a:sym typeface="Comic Sans MS"/>
            </a:endParaRPr>
          </a:p>
          <a:p>
            <a:pPr indent="-349250" lvl="0" marL="457200" marR="0" rtl="0" algn="l">
              <a:lnSpc>
                <a:spcPct val="100000"/>
              </a:lnSpc>
              <a:spcBef>
                <a:spcPts val="1000"/>
              </a:spcBef>
              <a:spcAft>
                <a:spcPts val="0"/>
              </a:spcAft>
              <a:buClr>
                <a:schemeClr val="lt1"/>
              </a:buClr>
              <a:buSzPts val="1900"/>
              <a:buFont typeface="Comic Sans MS"/>
              <a:buChar char="●"/>
            </a:pPr>
            <a:r>
              <a:rPr lang="en" sz="1900">
                <a:solidFill>
                  <a:schemeClr val="lt1"/>
                </a:solidFill>
                <a:latin typeface="Comic Sans MS"/>
                <a:ea typeface="Comic Sans MS"/>
                <a:cs typeface="Comic Sans MS"/>
                <a:sym typeface="Comic Sans MS"/>
              </a:rPr>
              <a:t>Setting:</a:t>
            </a:r>
            <a:endParaRPr sz="1900">
              <a:solidFill>
                <a:schemeClr val="lt1"/>
              </a:solidFill>
              <a:latin typeface="Comic Sans MS"/>
              <a:ea typeface="Comic Sans MS"/>
              <a:cs typeface="Comic Sans MS"/>
              <a:sym typeface="Comic Sans MS"/>
            </a:endParaRPr>
          </a:p>
          <a:p>
            <a:pPr indent="0" lvl="0" marL="457200" marR="0" rtl="0" algn="l">
              <a:lnSpc>
                <a:spcPct val="100000"/>
              </a:lnSpc>
              <a:spcBef>
                <a:spcPts val="1000"/>
              </a:spcBef>
              <a:spcAft>
                <a:spcPts val="0"/>
              </a:spcAft>
              <a:buNone/>
            </a:pPr>
            <a:r>
              <a:rPr lang="en" sz="1900">
                <a:solidFill>
                  <a:schemeClr val="lt1"/>
                </a:solidFill>
                <a:latin typeface="Comic Sans MS"/>
                <a:ea typeface="Comic Sans MS"/>
                <a:cs typeface="Comic Sans MS"/>
                <a:sym typeface="Comic Sans MS"/>
              </a:rPr>
              <a:t>Full question, 90% percentile of answer length, </a:t>
            </a:r>
            <a:endParaRPr sz="1900">
              <a:solidFill>
                <a:schemeClr val="lt1"/>
              </a:solidFill>
              <a:latin typeface="Comic Sans MS"/>
              <a:ea typeface="Comic Sans MS"/>
              <a:cs typeface="Comic Sans MS"/>
              <a:sym typeface="Comic Sans MS"/>
            </a:endParaRPr>
          </a:p>
          <a:p>
            <a:pPr indent="0" lvl="0" marL="457200" marR="0" rtl="0" algn="l">
              <a:lnSpc>
                <a:spcPct val="100000"/>
              </a:lnSpc>
              <a:spcBef>
                <a:spcPts val="1000"/>
              </a:spcBef>
              <a:spcAft>
                <a:spcPts val="0"/>
              </a:spcAft>
              <a:buNone/>
            </a:pPr>
            <a:r>
              <a:rPr lang="en" sz="1900">
                <a:solidFill>
                  <a:schemeClr val="lt1"/>
                </a:solidFill>
                <a:latin typeface="Comic Sans MS"/>
                <a:ea typeface="Comic Sans MS"/>
                <a:cs typeface="Comic Sans MS"/>
                <a:sym typeface="Comic Sans MS"/>
              </a:rPr>
              <a:t># maximum </a:t>
            </a:r>
            <a:r>
              <a:rPr b="1" lang="en" sz="1900">
                <a:solidFill>
                  <a:schemeClr val="lt1"/>
                </a:solidFill>
                <a:latin typeface="Comic Sans MS"/>
                <a:ea typeface="Comic Sans MS"/>
                <a:cs typeface="Comic Sans MS"/>
                <a:sym typeface="Comic Sans MS"/>
              </a:rPr>
              <a:t>content </a:t>
            </a:r>
            <a:r>
              <a:rPr lang="en" sz="1900">
                <a:solidFill>
                  <a:schemeClr val="lt1"/>
                </a:solidFill>
                <a:latin typeface="Comic Sans MS"/>
                <a:ea typeface="Comic Sans MS"/>
                <a:cs typeface="Comic Sans MS"/>
                <a:sym typeface="Comic Sans MS"/>
              </a:rPr>
              <a:t>length 64+128 = 192</a:t>
            </a:r>
            <a:endParaRPr sz="1900">
              <a:solidFill>
                <a:schemeClr val="lt1"/>
              </a:solidFill>
              <a:latin typeface="Comic Sans MS"/>
              <a:ea typeface="Comic Sans MS"/>
              <a:cs typeface="Comic Sans MS"/>
              <a:sym typeface="Comic Sans MS"/>
            </a:endParaRPr>
          </a:p>
          <a:p>
            <a:pPr indent="0" lvl="0" marL="457200" marR="0" rtl="0" algn="l">
              <a:lnSpc>
                <a:spcPct val="100000"/>
              </a:lnSpc>
              <a:spcBef>
                <a:spcPts val="0"/>
              </a:spcBef>
              <a:spcAft>
                <a:spcPts val="0"/>
              </a:spcAft>
              <a:buNone/>
            </a:pPr>
            <a:r>
              <a:rPr lang="en" sz="1900">
                <a:solidFill>
                  <a:schemeClr val="lt1"/>
                </a:solidFill>
                <a:latin typeface="Comic Sans MS"/>
                <a:ea typeface="Comic Sans MS"/>
                <a:cs typeface="Comic Sans MS"/>
                <a:sym typeface="Comic Sans MS"/>
              </a:rPr>
              <a:t># maximum </a:t>
            </a:r>
            <a:r>
              <a:rPr b="1" lang="en" sz="1900">
                <a:solidFill>
                  <a:schemeClr val="lt1"/>
                </a:solidFill>
                <a:latin typeface="Comic Sans MS"/>
                <a:ea typeface="Comic Sans MS"/>
                <a:cs typeface="Comic Sans MS"/>
                <a:sym typeface="Comic Sans MS"/>
              </a:rPr>
              <a:t>question </a:t>
            </a:r>
            <a:r>
              <a:rPr lang="en" sz="1900">
                <a:solidFill>
                  <a:schemeClr val="lt1"/>
                </a:solidFill>
                <a:latin typeface="Comic Sans MS"/>
                <a:ea typeface="Comic Sans MS"/>
                <a:cs typeface="Comic Sans MS"/>
                <a:sym typeface="Comic Sans MS"/>
              </a:rPr>
              <a:t>length 114 </a:t>
            </a:r>
            <a:endParaRPr sz="1900">
              <a:solidFill>
                <a:schemeClr val="lt1"/>
              </a:solidFill>
              <a:latin typeface="Comic Sans MS"/>
              <a:ea typeface="Comic Sans MS"/>
              <a:cs typeface="Comic Sans MS"/>
              <a:sym typeface="Comic Sans MS"/>
            </a:endParaRPr>
          </a:p>
          <a:p>
            <a:pPr indent="0" lvl="0" marL="457200" marR="0" rtl="0" algn="l">
              <a:lnSpc>
                <a:spcPct val="100000"/>
              </a:lnSpc>
              <a:spcBef>
                <a:spcPts val="0"/>
              </a:spcBef>
              <a:spcAft>
                <a:spcPts val="0"/>
              </a:spcAft>
              <a:buNone/>
            </a:pPr>
            <a:r>
              <a:rPr lang="en" sz="1900">
                <a:solidFill>
                  <a:schemeClr val="lt1"/>
                </a:solidFill>
                <a:latin typeface="Comic Sans MS"/>
                <a:ea typeface="Comic Sans MS"/>
                <a:cs typeface="Comic Sans MS"/>
                <a:sym typeface="Comic Sans MS"/>
              </a:rPr>
              <a:t># maximum </a:t>
            </a:r>
            <a:r>
              <a:rPr b="1" lang="en" sz="1900">
                <a:solidFill>
                  <a:schemeClr val="lt1"/>
                </a:solidFill>
                <a:latin typeface="Comic Sans MS"/>
                <a:ea typeface="Comic Sans MS"/>
                <a:cs typeface="Comic Sans MS"/>
                <a:sym typeface="Comic Sans MS"/>
              </a:rPr>
              <a:t>answer </a:t>
            </a:r>
            <a:r>
              <a:rPr lang="en" sz="1900">
                <a:solidFill>
                  <a:schemeClr val="lt1"/>
                </a:solidFill>
                <a:latin typeface="Comic Sans MS"/>
                <a:ea typeface="Comic Sans MS"/>
                <a:cs typeface="Comic Sans MS"/>
                <a:sym typeface="Comic Sans MS"/>
              </a:rPr>
              <a:t>length = 65</a:t>
            </a:r>
            <a:endParaRPr sz="1900">
              <a:solidFill>
                <a:schemeClr val="lt1"/>
              </a:solidFill>
              <a:latin typeface="Comic Sans MS"/>
              <a:ea typeface="Comic Sans MS"/>
              <a:cs typeface="Comic Sans MS"/>
              <a:sym typeface="Comic Sans MS"/>
            </a:endParaRPr>
          </a:p>
        </p:txBody>
      </p:sp>
      <p:grpSp>
        <p:nvGrpSpPr>
          <p:cNvPr id="357" name="Google Shape;357;p47"/>
          <p:cNvGrpSpPr/>
          <p:nvPr/>
        </p:nvGrpSpPr>
        <p:grpSpPr>
          <a:xfrm>
            <a:off x="5731125" y="2262075"/>
            <a:ext cx="1617600" cy="1055400"/>
            <a:chOff x="5819975" y="2262075"/>
            <a:chExt cx="1617600" cy="1055400"/>
          </a:xfrm>
        </p:grpSpPr>
        <p:sp>
          <p:nvSpPr>
            <p:cNvPr id="358" name="Google Shape;358;p47"/>
            <p:cNvSpPr/>
            <p:nvPr/>
          </p:nvSpPr>
          <p:spPr>
            <a:xfrm>
              <a:off x="6212550" y="2262075"/>
              <a:ext cx="250800" cy="439800"/>
            </a:xfrm>
            <a:prstGeom prst="upArrow">
              <a:avLst>
                <a:gd fmla="val 115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txBox="1"/>
            <p:nvPr/>
          </p:nvSpPr>
          <p:spPr>
            <a:xfrm>
              <a:off x="5819975" y="2701875"/>
              <a:ext cx="161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Montserrat"/>
                  <a:ea typeface="Montserrat"/>
                  <a:cs typeface="Montserrat"/>
                  <a:sym typeface="Montserrat"/>
                </a:rPr>
                <a:t>Answer start</a:t>
              </a:r>
              <a:endParaRPr>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accent1"/>
                </a:solidFill>
                <a:latin typeface="Montserrat"/>
                <a:ea typeface="Montserrat"/>
                <a:cs typeface="Montserrat"/>
                <a:sym typeface="Montserra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ph type="title"/>
          </p:nvPr>
        </p:nvSpPr>
        <p:spPr>
          <a:xfrm>
            <a:off x="5281225" y="2092375"/>
            <a:ext cx="3929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Comic Sans MS"/>
                <a:ea typeface="Comic Sans MS"/>
                <a:cs typeface="Comic Sans MS"/>
                <a:sym typeface="Comic Sans MS"/>
              </a:rPr>
              <a:t>Problem Solving</a:t>
            </a:r>
            <a:endParaRPr b="1" sz="3200">
              <a:latin typeface="Comic Sans MS"/>
              <a:ea typeface="Comic Sans MS"/>
              <a:cs typeface="Comic Sans MS"/>
              <a:sym typeface="Comic Sans MS"/>
            </a:endParaRPr>
          </a:p>
        </p:txBody>
      </p:sp>
      <p:sp>
        <p:nvSpPr>
          <p:cNvPr id="365" name="Google Shape;365;p48"/>
          <p:cNvSpPr txBox="1"/>
          <p:nvPr>
            <p:ph idx="2" type="title"/>
          </p:nvPr>
        </p:nvSpPr>
        <p:spPr>
          <a:xfrm>
            <a:off x="5236800" y="1105275"/>
            <a:ext cx="768300" cy="841800"/>
          </a:xfrm>
          <a:prstGeom prst="rect">
            <a:avLst/>
          </a:prstGeom>
        </p:spPr>
        <p:txBody>
          <a:bodyPr anchorCtr="0" anchor="b" bIns="91425" lIns="182875" spcFirstLastPara="1" rIns="91425" wrap="square" tIns="91425">
            <a:noAutofit/>
          </a:bodyPr>
          <a:lstStyle/>
          <a:p>
            <a:pPr indent="0" lvl="0" marL="0" rtl="0" algn="l">
              <a:spcBef>
                <a:spcPts val="0"/>
              </a:spcBef>
              <a:spcAft>
                <a:spcPts val="0"/>
              </a:spcAft>
              <a:buNone/>
            </a:pPr>
            <a:r>
              <a:rPr b="1" lang="en" sz="5700">
                <a:latin typeface="Comic Sans MS"/>
                <a:ea typeface="Comic Sans MS"/>
                <a:cs typeface="Comic Sans MS"/>
                <a:sym typeface="Comic Sans MS"/>
              </a:rPr>
              <a:t>3</a:t>
            </a:r>
            <a:endParaRPr b="1" sz="5700">
              <a:latin typeface="Comic Sans MS"/>
              <a:ea typeface="Comic Sans MS"/>
              <a:cs typeface="Comic Sans MS"/>
              <a:sym typeface="Comic Sans MS"/>
            </a:endParaRPr>
          </a:p>
        </p:txBody>
      </p:sp>
      <p:sp>
        <p:nvSpPr>
          <p:cNvPr id="366" name="Google Shape;366;p48"/>
          <p:cNvSpPr txBox="1"/>
          <p:nvPr>
            <p:ph idx="1" type="subTitle"/>
          </p:nvPr>
        </p:nvSpPr>
        <p:spPr>
          <a:xfrm>
            <a:off x="5458875" y="3118300"/>
            <a:ext cx="3156600" cy="137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omic Sans MS"/>
              <a:buChar char="❏"/>
            </a:pPr>
            <a:r>
              <a:rPr lang="en">
                <a:solidFill>
                  <a:schemeClr val="lt1"/>
                </a:solidFill>
                <a:latin typeface="Comic Sans MS"/>
                <a:ea typeface="Comic Sans MS"/>
                <a:cs typeface="Comic Sans MS"/>
                <a:sym typeface="Comic Sans MS"/>
              </a:rPr>
              <a:t>Pre-trained model</a:t>
            </a:r>
            <a:endParaRPr>
              <a:solidFill>
                <a:schemeClr val="lt1"/>
              </a:solidFill>
              <a:latin typeface="Comic Sans MS"/>
              <a:ea typeface="Comic Sans MS"/>
              <a:cs typeface="Comic Sans MS"/>
              <a:sym typeface="Comic Sans MS"/>
            </a:endParaRPr>
          </a:p>
          <a:p>
            <a:pPr indent="-342900" lvl="0" marL="457200" rtl="0" algn="l">
              <a:spcBef>
                <a:spcPts val="1600"/>
              </a:spcBef>
              <a:spcAft>
                <a:spcPts val="0"/>
              </a:spcAft>
              <a:buClr>
                <a:schemeClr val="lt1"/>
              </a:buClr>
              <a:buSzPts val="1800"/>
              <a:buFont typeface="Comic Sans MS"/>
              <a:buChar char="❏"/>
            </a:pPr>
            <a:r>
              <a:rPr lang="en">
                <a:solidFill>
                  <a:schemeClr val="lt1"/>
                </a:solidFill>
                <a:latin typeface="Comic Sans MS"/>
                <a:ea typeface="Comic Sans MS"/>
                <a:cs typeface="Comic Sans MS"/>
                <a:sym typeface="Comic Sans MS"/>
              </a:rPr>
              <a:t>Classification model</a:t>
            </a:r>
            <a:endParaRPr>
              <a:solidFill>
                <a:schemeClr val="lt1"/>
              </a:solidFill>
              <a:latin typeface="Comic Sans MS"/>
              <a:ea typeface="Comic Sans MS"/>
              <a:cs typeface="Comic Sans MS"/>
              <a:sym typeface="Comic Sans MS"/>
            </a:endParaRPr>
          </a:p>
          <a:p>
            <a:pPr indent="-342900" lvl="0" marL="457200" rtl="0" algn="l">
              <a:spcBef>
                <a:spcPts val="1600"/>
              </a:spcBef>
              <a:spcAft>
                <a:spcPts val="1600"/>
              </a:spcAft>
              <a:buClr>
                <a:schemeClr val="lt1"/>
              </a:buClr>
              <a:buSzPts val="1800"/>
              <a:buFont typeface="Comic Sans MS"/>
              <a:buChar char="❏"/>
            </a:pPr>
            <a:r>
              <a:rPr lang="en">
                <a:solidFill>
                  <a:schemeClr val="lt1"/>
                </a:solidFill>
                <a:latin typeface="Comic Sans MS"/>
                <a:ea typeface="Comic Sans MS"/>
                <a:cs typeface="Comic Sans MS"/>
                <a:sym typeface="Comic Sans MS"/>
              </a:rPr>
              <a:t>QA model</a:t>
            </a:r>
            <a:endParaRPr>
              <a:solidFill>
                <a:schemeClr val="lt1"/>
              </a:solidFill>
            </a:endParaRPr>
          </a:p>
        </p:txBody>
      </p:sp>
      <p:sp>
        <p:nvSpPr>
          <p:cNvPr id="367" name="Google Shape;367;p48"/>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48"/>
          <p:cNvGrpSpPr/>
          <p:nvPr/>
        </p:nvGrpSpPr>
        <p:grpSpPr>
          <a:xfrm>
            <a:off x="629692" y="1105264"/>
            <a:ext cx="144992" cy="269768"/>
            <a:chOff x="629692" y="1105264"/>
            <a:chExt cx="144992" cy="269768"/>
          </a:xfrm>
        </p:grpSpPr>
        <p:sp>
          <p:nvSpPr>
            <p:cNvPr id="369" name="Google Shape;369;p48"/>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8"/>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48">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372" name="Google Shape;372;p48">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000"/>
              <a:t>3</a:t>
            </a:r>
            <a:r>
              <a:rPr b="1" lang="en" sz="1000">
                <a:solidFill>
                  <a:schemeClr val="lt1"/>
                </a:solidFill>
                <a:latin typeface="Montserrat"/>
                <a:ea typeface="Montserrat"/>
                <a:cs typeface="Montserrat"/>
                <a:sym typeface="Montserrat"/>
              </a:rPr>
              <a:t>3</a:t>
            </a:r>
            <a:endParaRPr b="1" sz="10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1000"/>
          </a:p>
        </p:txBody>
      </p:sp>
      <p:sp>
        <p:nvSpPr>
          <p:cNvPr id="373" name="Google Shape;373;p48">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74" name="Google Shape;374;p48">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375" name="Google Shape;375;p48"/>
          <p:cNvGrpSpPr/>
          <p:nvPr/>
        </p:nvGrpSpPr>
        <p:grpSpPr>
          <a:xfrm>
            <a:off x="5017125" y="796150"/>
            <a:ext cx="4246000" cy="1230900"/>
            <a:chOff x="5017125" y="796150"/>
            <a:chExt cx="4246000" cy="1230900"/>
          </a:xfrm>
        </p:grpSpPr>
        <p:sp>
          <p:nvSpPr>
            <p:cNvPr id="376" name="Google Shape;376;p48"/>
            <p:cNvSpPr/>
            <p:nvPr/>
          </p:nvSpPr>
          <p:spPr>
            <a:xfrm>
              <a:off x="5017125" y="796150"/>
              <a:ext cx="1230900" cy="1230900"/>
            </a:xfrm>
            <a:prstGeom prst="donut">
              <a:avLst>
                <a:gd fmla="val 691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8"/>
            <p:cNvSpPr/>
            <p:nvPr/>
          </p:nvSpPr>
          <p:spPr>
            <a:xfrm>
              <a:off x="6192625" y="1403775"/>
              <a:ext cx="3070500" cy="8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49"/>
          <p:cNvGrpSpPr/>
          <p:nvPr/>
        </p:nvGrpSpPr>
        <p:grpSpPr>
          <a:xfrm>
            <a:off x="629692" y="1105264"/>
            <a:ext cx="144992" cy="269768"/>
            <a:chOff x="629692" y="1105264"/>
            <a:chExt cx="144992" cy="269768"/>
          </a:xfrm>
        </p:grpSpPr>
        <p:sp>
          <p:nvSpPr>
            <p:cNvPr id="384" name="Google Shape;384;p49"/>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9">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387" name="Google Shape;387;p49">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b="1" sz="1000">
              <a:solidFill>
                <a:schemeClr val="lt1"/>
              </a:solidFill>
              <a:latin typeface="Montserrat"/>
              <a:ea typeface="Montserrat"/>
              <a:cs typeface="Montserrat"/>
              <a:sym typeface="Montserrat"/>
            </a:endParaRPr>
          </a:p>
        </p:txBody>
      </p:sp>
      <p:sp>
        <p:nvSpPr>
          <p:cNvPr id="388" name="Google Shape;388;p49">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89" name="Google Shape;389;p49">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90" name="Google Shape;390;p49"/>
          <p:cNvSpPr txBox="1"/>
          <p:nvPr>
            <p:ph idx="3" type="title"/>
          </p:nvPr>
        </p:nvSpPr>
        <p:spPr>
          <a:xfrm>
            <a:off x="1080925" y="359950"/>
            <a:ext cx="75894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Pretrained model for classification + QA</a:t>
            </a:r>
            <a:endParaRPr sz="2400"/>
          </a:p>
        </p:txBody>
      </p:sp>
      <p:sp>
        <p:nvSpPr>
          <p:cNvPr id="391" name="Google Shape;391;p49"/>
          <p:cNvSpPr txBox="1"/>
          <p:nvPr>
            <p:ph idx="2" type="title"/>
          </p:nvPr>
        </p:nvSpPr>
        <p:spPr>
          <a:xfrm>
            <a:off x="1080925" y="1241500"/>
            <a:ext cx="4491600" cy="16650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hfl/chinese-bert-wwm</a:t>
            </a:r>
            <a:endParaRPr sz="1050">
              <a:solidFill>
                <a:srgbClr val="A31515"/>
              </a:solidFill>
              <a:highlight>
                <a:srgbClr val="FFFFFE"/>
              </a:highlight>
              <a:latin typeface="Courier New"/>
              <a:ea typeface="Courier New"/>
              <a:cs typeface="Courier New"/>
              <a:sym typeface="Courier New"/>
            </a:endParaRPr>
          </a:p>
          <a:p>
            <a:pPr indent="-355600" lvl="1" marL="914400" rtl="0" algn="l">
              <a:spcBef>
                <a:spcPts val="16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Whole word masking</a:t>
            </a:r>
            <a:endParaRPr sz="2000">
              <a:solidFill>
                <a:schemeClr val="lt1"/>
              </a:solidFill>
              <a:latin typeface="Comic Sans MS"/>
              <a:ea typeface="Comic Sans MS"/>
              <a:cs typeface="Comic Sans MS"/>
              <a:sym typeface="Comic Sans MS"/>
            </a:endParaRPr>
          </a:p>
          <a:p>
            <a:pPr indent="-355600" lvl="1" marL="914400" rtl="0" algn="l">
              <a:spcBef>
                <a:spcPts val="1600"/>
              </a:spcBef>
              <a:spcAft>
                <a:spcPts val="1600"/>
              </a:spcAft>
              <a:buClr>
                <a:schemeClr val="lt1"/>
              </a:buClr>
              <a:buSzPts val="2000"/>
              <a:buFont typeface="Comic Sans MS"/>
              <a:buChar char="❏"/>
            </a:pPr>
            <a:r>
              <a:rPr b="0" lang="en" sz="2000">
                <a:solidFill>
                  <a:schemeClr val="lt1"/>
                </a:solidFill>
                <a:latin typeface="Comic Sans MS"/>
                <a:ea typeface="Comic Sans MS"/>
                <a:cs typeface="Comic Sans MS"/>
                <a:sym typeface="Comic Sans MS"/>
              </a:rPr>
              <a:t>configure: BertMaskedLM </a:t>
            </a:r>
            <a:endParaRPr sz="2000">
              <a:solidFill>
                <a:schemeClr val="lt1"/>
              </a:solidFill>
              <a:latin typeface="Comic Sans MS"/>
              <a:ea typeface="Comic Sans MS"/>
              <a:cs typeface="Comic Sans MS"/>
              <a:sym typeface="Comic Sans MS"/>
            </a:endParaRPr>
          </a:p>
        </p:txBody>
      </p:sp>
      <p:pic>
        <p:nvPicPr>
          <p:cNvPr id="392" name="Google Shape;392;p49"/>
          <p:cNvPicPr preferRelativeResize="0"/>
          <p:nvPr/>
        </p:nvPicPr>
        <p:blipFill>
          <a:blip r:embed="rId3">
            <a:alphaModFix/>
          </a:blip>
          <a:stretch>
            <a:fillRect/>
          </a:stretch>
        </p:blipFill>
        <p:spPr>
          <a:xfrm>
            <a:off x="0" y="3340175"/>
            <a:ext cx="6795900" cy="1803325"/>
          </a:xfrm>
          <a:prstGeom prst="rect">
            <a:avLst/>
          </a:prstGeom>
          <a:noFill/>
          <a:ln>
            <a:noFill/>
          </a:ln>
        </p:spPr>
      </p:pic>
      <p:pic>
        <p:nvPicPr>
          <p:cNvPr id="393" name="Google Shape;393;p49"/>
          <p:cNvPicPr preferRelativeResize="0"/>
          <p:nvPr/>
        </p:nvPicPr>
        <p:blipFill>
          <a:blip r:embed="rId4">
            <a:alphaModFix/>
          </a:blip>
          <a:stretch>
            <a:fillRect/>
          </a:stretch>
        </p:blipFill>
        <p:spPr>
          <a:xfrm>
            <a:off x="6795900" y="1761975"/>
            <a:ext cx="2348101" cy="3381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cxnSp>
        <p:nvCxnSpPr>
          <p:cNvPr id="167" name="Google Shape;167;p32"/>
          <p:cNvCxnSpPr>
            <a:stCxn id="168" idx="0"/>
          </p:cNvCxnSpPr>
          <p:nvPr/>
        </p:nvCxnSpPr>
        <p:spPr>
          <a:xfrm rot="10800000">
            <a:off x="789775" y="-6911"/>
            <a:ext cx="0" cy="646800"/>
          </a:xfrm>
          <a:prstGeom prst="straightConnector1">
            <a:avLst/>
          </a:prstGeom>
          <a:noFill/>
          <a:ln cap="flat" cmpd="sng" w="19050">
            <a:solidFill>
              <a:schemeClr val="lt1"/>
            </a:solidFill>
            <a:prstDash val="solid"/>
            <a:round/>
            <a:headEnd len="med" w="med" type="none"/>
            <a:tailEnd len="med" w="med" type="none"/>
          </a:ln>
        </p:spPr>
      </p:cxnSp>
      <p:sp>
        <p:nvSpPr>
          <p:cNvPr id="169" name="Google Shape;169;p32"/>
          <p:cNvSpPr txBox="1"/>
          <p:nvPr>
            <p:ph type="title"/>
          </p:nvPr>
        </p:nvSpPr>
        <p:spPr>
          <a:xfrm>
            <a:off x="1070175" y="116775"/>
            <a:ext cx="30462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chemeClr val="accent2"/>
                </a:solidFill>
                <a:latin typeface="Comic Sans MS"/>
                <a:ea typeface="Comic Sans MS"/>
                <a:cs typeface="Comic Sans MS"/>
                <a:sym typeface="Comic Sans MS"/>
              </a:rPr>
              <a:t>Contents</a:t>
            </a:r>
            <a:r>
              <a:rPr b="1" lang="en" sz="2600">
                <a:latin typeface="Comic Sans MS"/>
                <a:ea typeface="Comic Sans MS"/>
                <a:cs typeface="Comic Sans MS"/>
                <a:sym typeface="Comic Sans MS"/>
              </a:rPr>
              <a:t> </a:t>
            </a:r>
            <a:endParaRPr b="1" sz="2600">
              <a:latin typeface="Comic Sans MS"/>
              <a:ea typeface="Comic Sans MS"/>
              <a:cs typeface="Comic Sans MS"/>
              <a:sym typeface="Comic Sans MS"/>
            </a:endParaRPr>
          </a:p>
        </p:txBody>
      </p:sp>
      <p:sp>
        <p:nvSpPr>
          <p:cNvPr id="170" name="Google Shape;170;p32">
            <a:hlinkClick action="ppaction://hlinkshowjump?jump=previousslide"/>
          </p:cNvPr>
          <p:cNvSpPr/>
          <p:nvPr/>
        </p:nvSpPr>
        <p:spPr>
          <a:xfrm rot="10800000">
            <a:off x="745722" y="3806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68" name="Google Shape;168;p32">
            <a:hlinkClick action="ppaction://hlinkshowjump?jump=nextslide"/>
          </p:cNvPr>
          <p:cNvSpPr/>
          <p:nvPr/>
        </p:nvSpPr>
        <p:spPr>
          <a:xfrm>
            <a:off x="745525" y="6398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71" name="Google Shape;171;p32"/>
          <p:cNvSpPr txBox="1"/>
          <p:nvPr>
            <p:ph idx="4294967295" type="title"/>
          </p:nvPr>
        </p:nvSpPr>
        <p:spPr>
          <a:xfrm>
            <a:off x="789775" y="1049325"/>
            <a:ext cx="632700" cy="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01</a:t>
            </a:r>
            <a:endParaRPr sz="2400">
              <a:solidFill>
                <a:schemeClr val="accent2"/>
              </a:solidFill>
            </a:endParaRPr>
          </a:p>
        </p:txBody>
      </p:sp>
      <p:sp>
        <p:nvSpPr>
          <p:cNvPr id="172" name="Google Shape;172;p32"/>
          <p:cNvSpPr txBox="1"/>
          <p:nvPr>
            <p:ph idx="4294967295" type="title"/>
          </p:nvPr>
        </p:nvSpPr>
        <p:spPr>
          <a:xfrm>
            <a:off x="745525" y="1791075"/>
            <a:ext cx="632700" cy="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02</a:t>
            </a:r>
            <a:endParaRPr sz="2400">
              <a:solidFill>
                <a:schemeClr val="accent2"/>
              </a:solidFill>
            </a:endParaRPr>
          </a:p>
        </p:txBody>
      </p:sp>
      <p:sp>
        <p:nvSpPr>
          <p:cNvPr id="173" name="Google Shape;173;p32"/>
          <p:cNvSpPr txBox="1"/>
          <p:nvPr>
            <p:ph idx="4294967295" type="title"/>
          </p:nvPr>
        </p:nvSpPr>
        <p:spPr>
          <a:xfrm>
            <a:off x="745525" y="2496288"/>
            <a:ext cx="632700" cy="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03</a:t>
            </a:r>
            <a:endParaRPr sz="2400">
              <a:solidFill>
                <a:schemeClr val="accent2"/>
              </a:solidFill>
            </a:endParaRPr>
          </a:p>
        </p:txBody>
      </p:sp>
      <p:sp>
        <p:nvSpPr>
          <p:cNvPr id="174" name="Google Shape;174;p32"/>
          <p:cNvSpPr txBox="1"/>
          <p:nvPr>
            <p:ph idx="4294967295" type="title"/>
          </p:nvPr>
        </p:nvSpPr>
        <p:spPr>
          <a:xfrm>
            <a:off x="745525" y="3201513"/>
            <a:ext cx="632700" cy="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04</a:t>
            </a:r>
            <a:endParaRPr sz="2400">
              <a:solidFill>
                <a:schemeClr val="accent2"/>
              </a:solidFill>
            </a:endParaRPr>
          </a:p>
        </p:txBody>
      </p:sp>
      <p:sp>
        <p:nvSpPr>
          <p:cNvPr id="175" name="Google Shape;175;p32"/>
          <p:cNvSpPr txBox="1"/>
          <p:nvPr>
            <p:ph idx="4294967295" type="title"/>
          </p:nvPr>
        </p:nvSpPr>
        <p:spPr>
          <a:xfrm>
            <a:off x="1660875" y="1108425"/>
            <a:ext cx="2884500" cy="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omic Sans MS"/>
                <a:ea typeface="Comic Sans MS"/>
                <a:cs typeface="Comic Sans MS"/>
                <a:sym typeface="Comic Sans MS"/>
              </a:rPr>
              <a:t>Problem Situation</a:t>
            </a:r>
            <a:endParaRPr b="1" sz="1900">
              <a:latin typeface="Comic Sans MS"/>
              <a:ea typeface="Comic Sans MS"/>
              <a:cs typeface="Comic Sans MS"/>
              <a:sym typeface="Comic Sans MS"/>
            </a:endParaRPr>
          </a:p>
        </p:txBody>
      </p:sp>
      <p:sp>
        <p:nvSpPr>
          <p:cNvPr id="176" name="Google Shape;176;p32"/>
          <p:cNvSpPr txBox="1"/>
          <p:nvPr>
            <p:ph idx="4294967295" type="title"/>
          </p:nvPr>
        </p:nvSpPr>
        <p:spPr>
          <a:xfrm>
            <a:off x="1660875" y="1850175"/>
            <a:ext cx="2884500" cy="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omic Sans MS"/>
                <a:ea typeface="Comic Sans MS"/>
                <a:cs typeface="Comic Sans MS"/>
                <a:sym typeface="Comic Sans MS"/>
              </a:rPr>
              <a:t>Descriptive Analytics</a:t>
            </a:r>
            <a:endParaRPr b="1" sz="1900">
              <a:latin typeface="Comic Sans MS"/>
              <a:ea typeface="Comic Sans MS"/>
              <a:cs typeface="Comic Sans MS"/>
              <a:sym typeface="Comic Sans MS"/>
            </a:endParaRPr>
          </a:p>
        </p:txBody>
      </p:sp>
      <p:sp>
        <p:nvSpPr>
          <p:cNvPr id="177" name="Google Shape;177;p32"/>
          <p:cNvSpPr txBox="1"/>
          <p:nvPr>
            <p:ph idx="4294967295" type="title"/>
          </p:nvPr>
        </p:nvSpPr>
        <p:spPr>
          <a:xfrm>
            <a:off x="1660875" y="2555375"/>
            <a:ext cx="2884500" cy="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omic Sans MS"/>
                <a:ea typeface="Comic Sans MS"/>
                <a:cs typeface="Comic Sans MS"/>
                <a:sym typeface="Comic Sans MS"/>
              </a:rPr>
              <a:t>Problem Solving</a:t>
            </a:r>
            <a:endParaRPr b="1" sz="1900">
              <a:latin typeface="Comic Sans MS"/>
              <a:ea typeface="Comic Sans MS"/>
              <a:cs typeface="Comic Sans MS"/>
              <a:sym typeface="Comic Sans MS"/>
            </a:endParaRPr>
          </a:p>
        </p:txBody>
      </p:sp>
      <p:sp>
        <p:nvSpPr>
          <p:cNvPr id="178" name="Google Shape;178;p32"/>
          <p:cNvSpPr txBox="1"/>
          <p:nvPr>
            <p:ph idx="4294967295" type="title"/>
          </p:nvPr>
        </p:nvSpPr>
        <p:spPr>
          <a:xfrm>
            <a:off x="1660875" y="3965825"/>
            <a:ext cx="1725300" cy="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omic Sans MS"/>
                <a:ea typeface="Comic Sans MS"/>
                <a:cs typeface="Comic Sans MS"/>
                <a:sym typeface="Comic Sans MS"/>
              </a:rPr>
              <a:t>Future Work</a:t>
            </a:r>
            <a:endParaRPr b="1" sz="1900">
              <a:latin typeface="Comic Sans MS"/>
              <a:ea typeface="Comic Sans MS"/>
              <a:cs typeface="Comic Sans MS"/>
              <a:sym typeface="Comic Sans MS"/>
            </a:endParaRPr>
          </a:p>
        </p:txBody>
      </p:sp>
      <p:sp>
        <p:nvSpPr>
          <p:cNvPr id="179" name="Google Shape;179;p32"/>
          <p:cNvSpPr txBox="1"/>
          <p:nvPr>
            <p:ph idx="4294967295" type="subTitle"/>
          </p:nvPr>
        </p:nvSpPr>
        <p:spPr>
          <a:xfrm>
            <a:off x="4071925" y="1108425"/>
            <a:ext cx="52152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Comic Sans MS"/>
                <a:ea typeface="Comic Sans MS"/>
                <a:cs typeface="Comic Sans MS"/>
                <a:sym typeface="Comic Sans MS"/>
              </a:rPr>
              <a:t>· significance  </a:t>
            </a:r>
            <a:r>
              <a:rPr lang="en" sz="1300">
                <a:solidFill>
                  <a:schemeClr val="lt1"/>
                </a:solidFill>
                <a:latin typeface="Comic Sans MS"/>
                <a:ea typeface="Comic Sans MS"/>
                <a:cs typeface="Comic Sans MS"/>
                <a:sym typeface="Comic Sans MS"/>
              </a:rPr>
              <a:t>· problem description  </a:t>
            </a:r>
            <a:r>
              <a:rPr lang="en" sz="1400">
                <a:latin typeface="Comic Sans MS"/>
                <a:ea typeface="Comic Sans MS"/>
                <a:cs typeface="Comic Sans MS"/>
                <a:sym typeface="Comic Sans MS"/>
              </a:rPr>
              <a:t>· expected difficulties</a:t>
            </a:r>
            <a:endParaRPr sz="1400">
              <a:latin typeface="Comic Sans MS"/>
              <a:ea typeface="Comic Sans MS"/>
              <a:cs typeface="Comic Sans MS"/>
              <a:sym typeface="Comic Sans MS"/>
            </a:endParaRPr>
          </a:p>
        </p:txBody>
      </p:sp>
      <p:sp>
        <p:nvSpPr>
          <p:cNvPr id="180" name="Google Shape;180;p32"/>
          <p:cNvSpPr txBox="1"/>
          <p:nvPr>
            <p:ph idx="4294967295" type="subTitle"/>
          </p:nvPr>
        </p:nvSpPr>
        <p:spPr>
          <a:xfrm>
            <a:off x="4421375" y="1909275"/>
            <a:ext cx="52152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Comic Sans MS"/>
                <a:ea typeface="Comic Sans MS"/>
                <a:cs typeface="Comic Sans MS"/>
                <a:sym typeface="Comic Sans MS"/>
              </a:rPr>
              <a:t>· dataset description  · data cleaning  · visualization</a:t>
            </a:r>
            <a:endParaRPr sz="1400">
              <a:latin typeface="Comic Sans MS"/>
              <a:ea typeface="Comic Sans MS"/>
              <a:cs typeface="Comic Sans MS"/>
              <a:sym typeface="Comic Sans MS"/>
            </a:endParaRPr>
          </a:p>
        </p:txBody>
      </p:sp>
      <p:sp>
        <p:nvSpPr>
          <p:cNvPr id="181" name="Google Shape;181;p32"/>
          <p:cNvSpPr txBox="1"/>
          <p:nvPr>
            <p:ph idx="4294967295" type="subTitle"/>
          </p:nvPr>
        </p:nvSpPr>
        <p:spPr>
          <a:xfrm>
            <a:off x="3877275" y="2584925"/>
            <a:ext cx="52152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Comic Sans MS"/>
                <a:ea typeface="Comic Sans MS"/>
                <a:cs typeface="Comic Sans MS"/>
                <a:sym typeface="Comic Sans MS"/>
              </a:rPr>
              <a:t>· Pre-trained model  · Classification model  · QA model</a:t>
            </a:r>
            <a:endParaRPr sz="1400">
              <a:latin typeface="Comic Sans MS"/>
              <a:ea typeface="Comic Sans MS"/>
              <a:cs typeface="Comic Sans MS"/>
              <a:sym typeface="Comic Sans MS"/>
            </a:endParaRPr>
          </a:p>
        </p:txBody>
      </p:sp>
      <p:sp>
        <p:nvSpPr>
          <p:cNvPr id="182" name="Google Shape;182;p32"/>
          <p:cNvSpPr txBox="1"/>
          <p:nvPr>
            <p:ph idx="4294967295" type="subTitle"/>
          </p:nvPr>
        </p:nvSpPr>
        <p:spPr>
          <a:xfrm>
            <a:off x="3668825" y="3275375"/>
            <a:ext cx="52152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Comic Sans MS"/>
                <a:ea typeface="Comic Sans MS"/>
                <a:cs typeface="Comic Sans MS"/>
                <a:sym typeface="Comic Sans MS"/>
              </a:rPr>
              <a:t>· Classification attempts  · Out of memory  · Tokenizer</a:t>
            </a:r>
            <a:endParaRPr sz="1400">
              <a:latin typeface="Comic Sans MS"/>
              <a:ea typeface="Comic Sans MS"/>
              <a:cs typeface="Comic Sans MS"/>
              <a:sym typeface="Comic Sans MS"/>
            </a:endParaRPr>
          </a:p>
        </p:txBody>
      </p:sp>
      <p:sp>
        <p:nvSpPr>
          <p:cNvPr id="183" name="Google Shape;183;p32"/>
          <p:cNvSpPr txBox="1"/>
          <p:nvPr>
            <p:ph idx="4294967295" type="title"/>
          </p:nvPr>
        </p:nvSpPr>
        <p:spPr>
          <a:xfrm>
            <a:off x="745525" y="3906750"/>
            <a:ext cx="632700" cy="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05</a:t>
            </a:r>
            <a:endParaRPr sz="2400">
              <a:solidFill>
                <a:schemeClr val="accent2"/>
              </a:solidFill>
            </a:endParaRPr>
          </a:p>
        </p:txBody>
      </p:sp>
      <p:sp>
        <p:nvSpPr>
          <p:cNvPr id="184" name="Google Shape;184;p32"/>
          <p:cNvSpPr txBox="1"/>
          <p:nvPr>
            <p:ph idx="4294967295" type="title"/>
          </p:nvPr>
        </p:nvSpPr>
        <p:spPr>
          <a:xfrm>
            <a:off x="1660875" y="3260600"/>
            <a:ext cx="2007900" cy="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omic Sans MS"/>
                <a:ea typeface="Comic Sans MS"/>
                <a:cs typeface="Comic Sans MS"/>
                <a:sym typeface="Comic Sans MS"/>
              </a:rPr>
              <a:t>Error Analysis</a:t>
            </a:r>
            <a:endParaRPr b="1" sz="1900">
              <a:latin typeface="Comic Sans MS"/>
              <a:ea typeface="Comic Sans MS"/>
              <a:cs typeface="Comic Sans MS"/>
              <a:sym typeface="Comic Sans MS"/>
            </a:endParaRPr>
          </a:p>
        </p:txBody>
      </p:sp>
      <p:sp>
        <p:nvSpPr>
          <p:cNvPr id="185" name="Google Shape;185;p32"/>
          <p:cNvSpPr txBox="1"/>
          <p:nvPr>
            <p:ph idx="4294967295" type="subTitle"/>
          </p:nvPr>
        </p:nvSpPr>
        <p:spPr>
          <a:xfrm>
            <a:off x="3467700" y="3995375"/>
            <a:ext cx="55755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1"/>
                </a:solidFill>
                <a:latin typeface="Comic Sans MS"/>
                <a:ea typeface="Comic Sans MS"/>
                <a:cs typeface="Comic Sans MS"/>
                <a:sym typeface="Comic Sans MS"/>
              </a:rPr>
              <a:t>· </a:t>
            </a:r>
            <a:r>
              <a:rPr lang="en" sz="1400">
                <a:latin typeface="Comic Sans MS"/>
                <a:ea typeface="Comic Sans MS"/>
                <a:cs typeface="Comic Sans MS"/>
                <a:sym typeface="Comic Sans MS"/>
              </a:rPr>
              <a:t>Slide window</a:t>
            </a:r>
            <a:r>
              <a:rPr lang="en" sz="1400">
                <a:latin typeface="Comic Sans MS"/>
                <a:ea typeface="Comic Sans MS"/>
                <a:cs typeface="Comic Sans MS"/>
                <a:sym typeface="Comic Sans MS"/>
              </a:rPr>
              <a:t>   · Multi-task model  · Tokenizer · Answer YES/NO</a:t>
            </a:r>
            <a:endParaRPr sz="140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50"/>
          <p:cNvGrpSpPr/>
          <p:nvPr/>
        </p:nvGrpSpPr>
        <p:grpSpPr>
          <a:xfrm>
            <a:off x="629692" y="1105264"/>
            <a:ext cx="144992" cy="269768"/>
            <a:chOff x="629692" y="1105264"/>
            <a:chExt cx="144992" cy="269768"/>
          </a:xfrm>
        </p:grpSpPr>
        <p:sp>
          <p:nvSpPr>
            <p:cNvPr id="400" name="Google Shape;400;p50"/>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0"/>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50">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403" name="Google Shape;403;p50">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b="1" sz="1000">
              <a:solidFill>
                <a:schemeClr val="lt1"/>
              </a:solidFill>
              <a:latin typeface="Montserrat"/>
              <a:ea typeface="Montserrat"/>
              <a:cs typeface="Montserrat"/>
              <a:sym typeface="Montserrat"/>
            </a:endParaRPr>
          </a:p>
        </p:txBody>
      </p:sp>
      <p:sp>
        <p:nvSpPr>
          <p:cNvPr id="404" name="Google Shape;404;p50">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05" name="Google Shape;405;p50">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06" name="Google Shape;406;p50"/>
          <p:cNvSpPr txBox="1"/>
          <p:nvPr>
            <p:ph idx="2" type="title"/>
          </p:nvPr>
        </p:nvSpPr>
        <p:spPr>
          <a:xfrm>
            <a:off x="1056825" y="342825"/>
            <a:ext cx="36201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Why two models?</a:t>
            </a:r>
            <a:endParaRPr sz="2400">
              <a:solidFill>
                <a:schemeClr val="lt1"/>
              </a:solidFill>
              <a:latin typeface="Comic Sans MS"/>
              <a:ea typeface="Comic Sans MS"/>
              <a:cs typeface="Comic Sans MS"/>
              <a:sym typeface="Comic Sans MS"/>
            </a:endParaRPr>
          </a:p>
        </p:txBody>
      </p:sp>
      <p:sp>
        <p:nvSpPr>
          <p:cNvPr id="407" name="Google Shape;407;p50"/>
          <p:cNvSpPr txBox="1"/>
          <p:nvPr>
            <p:ph idx="2" type="title"/>
          </p:nvPr>
        </p:nvSpPr>
        <p:spPr>
          <a:xfrm>
            <a:off x="1056825" y="1465775"/>
            <a:ext cx="6725100" cy="23061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lt1"/>
                </a:solidFill>
                <a:latin typeface="Comic Sans MS"/>
                <a:ea typeface="Comic Sans MS"/>
                <a:cs typeface="Comic Sans MS"/>
                <a:sym typeface="Comic Sans MS"/>
              </a:rPr>
              <a:t>Simplify our task and divide into two steps: Classification and Question Answering</a:t>
            </a:r>
            <a:endParaRPr b="1" sz="2400">
              <a:solidFill>
                <a:schemeClr val="lt1"/>
              </a:solidFill>
              <a:latin typeface="Comic Sans MS"/>
              <a:ea typeface="Comic Sans MS"/>
              <a:cs typeface="Comic Sans MS"/>
              <a:sym typeface="Comic Sans MS"/>
            </a:endParaRPr>
          </a:p>
          <a:p>
            <a:pPr indent="-355600" lvl="0" marL="457200" rtl="0" algn="l">
              <a:lnSpc>
                <a:spcPct val="150000"/>
              </a:lnSpc>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First classify YES/NO or SPAN questions</a:t>
            </a:r>
            <a:endParaRPr sz="2000">
              <a:solidFill>
                <a:schemeClr val="lt1"/>
              </a:solidFill>
              <a:latin typeface="Comic Sans MS"/>
              <a:ea typeface="Comic Sans MS"/>
              <a:cs typeface="Comic Sans MS"/>
              <a:sym typeface="Comic Sans MS"/>
            </a:endParaRPr>
          </a:p>
          <a:p>
            <a:pPr indent="-355600" lvl="0" marL="457200" rtl="0" algn="l">
              <a:lnSpc>
                <a:spcPct val="150000"/>
              </a:lnSpc>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Classified result (SPAN) will feed into QA model</a:t>
            </a:r>
            <a:endParaRPr sz="2000">
              <a:solidFill>
                <a:schemeClr val="lt1"/>
              </a:solidFill>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1"/>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51"/>
          <p:cNvGrpSpPr/>
          <p:nvPr/>
        </p:nvGrpSpPr>
        <p:grpSpPr>
          <a:xfrm>
            <a:off x="629692" y="1105264"/>
            <a:ext cx="144992" cy="269768"/>
            <a:chOff x="629692" y="1105264"/>
            <a:chExt cx="144992" cy="269768"/>
          </a:xfrm>
        </p:grpSpPr>
        <p:sp>
          <p:nvSpPr>
            <p:cNvPr id="414" name="Google Shape;414;p51"/>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1"/>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51">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417" name="Google Shape;417;p51">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418" name="Google Shape;418;p51">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19" name="Google Shape;419;p51">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20" name="Google Shape;420;p51"/>
          <p:cNvSpPr txBox="1"/>
          <p:nvPr>
            <p:ph idx="3" type="title"/>
          </p:nvPr>
        </p:nvSpPr>
        <p:spPr>
          <a:xfrm>
            <a:off x="1080925" y="359938"/>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Classification--Data preprocessing</a:t>
            </a:r>
            <a:endParaRPr/>
          </a:p>
        </p:txBody>
      </p:sp>
      <p:sp>
        <p:nvSpPr>
          <p:cNvPr id="421" name="Google Shape;421;p51"/>
          <p:cNvSpPr txBox="1"/>
          <p:nvPr>
            <p:ph idx="2" type="title"/>
          </p:nvPr>
        </p:nvSpPr>
        <p:spPr>
          <a:xfrm>
            <a:off x="916825" y="1234975"/>
            <a:ext cx="7897500" cy="40680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Unbalanced Data: leads to biased training result</a:t>
            </a:r>
            <a:endParaRPr sz="2000">
              <a:solidFill>
                <a:schemeClr val="lt1"/>
              </a:solidFill>
              <a:latin typeface="Comic Sans MS"/>
              <a:ea typeface="Comic Sans MS"/>
              <a:cs typeface="Comic Sans MS"/>
              <a:sym typeface="Comic Sans MS"/>
            </a:endParaRPr>
          </a:p>
          <a:p>
            <a:pPr indent="-355600" lvl="1" marL="914400" rtl="0" algn="l">
              <a:spcBef>
                <a:spcPts val="1600"/>
              </a:spcBef>
              <a:spcAft>
                <a:spcPts val="0"/>
              </a:spcAft>
              <a:buClr>
                <a:schemeClr val="lt1"/>
              </a:buClr>
              <a:buSzPts val="2000"/>
              <a:buFont typeface="Comic Sans MS"/>
              <a:buChar char="❏"/>
            </a:pPr>
            <a:r>
              <a:rPr b="0" lang="en" sz="2000">
                <a:solidFill>
                  <a:schemeClr val="lt1"/>
                </a:solidFill>
                <a:latin typeface="Comic Sans MS"/>
                <a:ea typeface="Comic Sans MS"/>
                <a:cs typeface="Comic Sans MS"/>
                <a:sym typeface="Comic Sans MS"/>
              </a:rPr>
              <a:t>YES: 3,565; NO: 1,543</a:t>
            </a:r>
            <a:endParaRPr b="0" sz="2000">
              <a:solidFill>
                <a:schemeClr val="lt1"/>
              </a:solidFill>
              <a:latin typeface="Comic Sans MS"/>
              <a:ea typeface="Comic Sans MS"/>
              <a:cs typeface="Comic Sans MS"/>
              <a:sym typeface="Comic Sans MS"/>
            </a:endParaRPr>
          </a:p>
          <a:p>
            <a:pPr indent="-355600" lvl="1" marL="914400" rtl="0" algn="l">
              <a:spcBef>
                <a:spcPts val="1600"/>
              </a:spcBef>
              <a:spcAft>
                <a:spcPts val="0"/>
              </a:spcAft>
              <a:buClr>
                <a:schemeClr val="lt1"/>
              </a:buClr>
              <a:buSzPts val="2000"/>
              <a:buFont typeface="Comic Sans MS"/>
              <a:buChar char="❏"/>
            </a:pPr>
            <a:r>
              <a:rPr b="0" lang="en" sz="2000">
                <a:solidFill>
                  <a:schemeClr val="lt1"/>
                </a:solidFill>
                <a:latin typeface="Comic Sans MS"/>
                <a:ea typeface="Comic Sans MS"/>
                <a:cs typeface="Comic Sans MS"/>
                <a:sym typeface="Comic Sans MS"/>
              </a:rPr>
              <a:t>Other questions: 34,225</a:t>
            </a:r>
            <a:endParaRPr b="0" sz="2000">
              <a:solidFill>
                <a:schemeClr val="lt1"/>
              </a:solidFill>
              <a:latin typeface="Comic Sans MS"/>
              <a:ea typeface="Comic Sans MS"/>
              <a:cs typeface="Comic Sans MS"/>
              <a:sym typeface="Comic Sans MS"/>
            </a:endParaRPr>
          </a:p>
          <a:p>
            <a:pPr indent="-355600" lvl="1" marL="914400" rtl="0" algn="l">
              <a:spcBef>
                <a:spcPts val="1600"/>
              </a:spcBef>
              <a:spcAft>
                <a:spcPts val="0"/>
              </a:spcAft>
              <a:buClr>
                <a:schemeClr val="lt1"/>
              </a:buClr>
              <a:buSzPts val="2000"/>
              <a:buFont typeface="Comic Sans MS"/>
              <a:buChar char="❏"/>
            </a:pPr>
            <a:r>
              <a:rPr b="0" lang="en" sz="2000">
                <a:solidFill>
                  <a:schemeClr val="lt1"/>
                </a:solidFill>
                <a:latin typeface="Comic Sans MS"/>
                <a:ea typeface="Comic Sans MS"/>
                <a:cs typeface="Comic Sans MS"/>
                <a:sym typeface="Comic Sans MS"/>
              </a:rPr>
              <a:t>Ratio  1:6.7</a:t>
            </a:r>
            <a:endParaRPr b="0" sz="2000">
              <a:solidFill>
                <a:schemeClr val="lt1"/>
              </a:solidFill>
              <a:latin typeface="Comic Sans MS"/>
              <a:ea typeface="Comic Sans MS"/>
              <a:cs typeface="Comic Sans MS"/>
              <a:sym typeface="Comic Sans MS"/>
            </a:endParaRPr>
          </a:p>
          <a:p>
            <a:pPr indent="-355600" lvl="0" marL="457200" rtl="0" algn="l">
              <a:spcBef>
                <a:spcPts val="16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Solution: Undersampling</a:t>
            </a:r>
            <a:endParaRPr sz="2000">
              <a:solidFill>
                <a:schemeClr val="lt1"/>
              </a:solidFill>
              <a:latin typeface="Comic Sans MS"/>
              <a:ea typeface="Comic Sans MS"/>
              <a:cs typeface="Comic Sans MS"/>
              <a:sym typeface="Comic Sans MS"/>
            </a:endParaRPr>
          </a:p>
          <a:p>
            <a:pPr indent="-355600" lvl="1" marL="914400" rtl="0" algn="l">
              <a:spcBef>
                <a:spcPts val="1600"/>
              </a:spcBef>
              <a:spcAft>
                <a:spcPts val="0"/>
              </a:spcAft>
              <a:buClr>
                <a:schemeClr val="lt1"/>
              </a:buClr>
              <a:buSzPts val="2000"/>
              <a:buFont typeface="Comic Sans MS"/>
              <a:buChar char="❏"/>
            </a:pPr>
            <a:r>
              <a:rPr b="0" lang="en" sz="2000">
                <a:solidFill>
                  <a:schemeClr val="lt1"/>
                </a:solidFill>
                <a:latin typeface="Comic Sans MS"/>
                <a:ea typeface="Comic Sans MS"/>
                <a:cs typeface="Comic Sans MS"/>
                <a:sym typeface="Comic Sans MS"/>
              </a:rPr>
              <a:t>Randomly select 6,500 data from Other question set</a:t>
            </a:r>
            <a:endParaRPr b="0" sz="2000">
              <a:solidFill>
                <a:schemeClr val="lt1"/>
              </a:solidFill>
              <a:latin typeface="Comic Sans MS"/>
              <a:ea typeface="Comic Sans MS"/>
              <a:cs typeface="Comic Sans MS"/>
              <a:sym typeface="Comic Sans MS"/>
            </a:endParaRPr>
          </a:p>
          <a:p>
            <a:pPr indent="-355600" lvl="1" marL="914400" rtl="0" algn="l">
              <a:spcBef>
                <a:spcPts val="1600"/>
              </a:spcBef>
              <a:spcAft>
                <a:spcPts val="0"/>
              </a:spcAft>
              <a:buClr>
                <a:schemeClr val="lt1"/>
              </a:buClr>
              <a:buSzPts val="2000"/>
              <a:buFont typeface="Comic Sans MS"/>
              <a:buChar char="❏"/>
            </a:pPr>
            <a:r>
              <a:rPr b="0" lang="en" sz="2000">
                <a:solidFill>
                  <a:schemeClr val="lt1"/>
                </a:solidFill>
                <a:latin typeface="Comic Sans MS"/>
                <a:ea typeface="Comic Sans MS"/>
                <a:cs typeface="Comic Sans MS"/>
                <a:sym typeface="Comic Sans MS"/>
              </a:rPr>
              <a:t>Randomly merge with YES/NO set</a:t>
            </a:r>
            <a:endParaRPr b="0" sz="2000">
              <a:solidFill>
                <a:schemeClr val="lt1"/>
              </a:solidFill>
              <a:latin typeface="Comic Sans MS"/>
              <a:ea typeface="Comic Sans MS"/>
              <a:cs typeface="Comic Sans MS"/>
              <a:sym typeface="Comic Sans MS"/>
            </a:endParaRPr>
          </a:p>
          <a:p>
            <a:pPr indent="-355600" lvl="1" marL="914400" rtl="0" algn="l">
              <a:spcBef>
                <a:spcPts val="1600"/>
              </a:spcBef>
              <a:spcAft>
                <a:spcPts val="1600"/>
              </a:spcAft>
              <a:buClr>
                <a:schemeClr val="lt1"/>
              </a:buClr>
              <a:buSzPts val="2000"/>
              <a:buFont typeface="Comic Sans MS"/>
              <a:buChar char="❏"/>
            </a:pPr>
            <a:r>
              <a:rPr b="0" lang="en" sz="2000">
                <a:solidFill>
                  <a:schemeClr val="lt1"/>
                </a:solidFill>
                <a:latin typeface="Comic Sans MS"/>
                <a:ea typeface="Comic Sans MS"/>
                <a:cs typeface="Comic Sans MS"/>
                <a:sym typeface="Comic Sans MS"/>
              </a:rPr>
              <a:t>Result: 11,608 (5,108 YES/NO+6,500 Other)</a:t>
            </a:r>
            <a:endParaRPr b="0" sz="2000">
              <a:solidFill>
                <a:schemeClr val="lt1"/>
              </a:solidFill>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52"/>
          <p:cNvGrpSpPr/>
          <p:nvPr/>
        </p:nvGrpSpPr>
        <p:grpSpPr>
          <a:xfrm>
            <a:off x="629692" y="1105264"/>
            <a:ext cx="144992" cy="269768"/>
            <a:chOff x="629692" y="1105264"/>
            <a:chExt cx="144992" cy="269768"/>
          </a:xfrm>
        </p:grpSpPr>
        <p:sp>
          <p:nvSpPr>
            <p:cNvPr id="428" name="Google Shape;428;p52"/>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2"/>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52">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431" name="Google Shape;431;p52">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432" name="Google Shape;432;p52">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33" name="Google Shape;433;p52">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34" name="Google Shape;434;p52"/>
          <p:cNvSpPr txBox="1"/>
          <p:nvPr>
            <p:ph idx="3" type="title"/>
          </p:nvPr>
        </p:nvSpPr>
        <p:spPr>
          <a:xfrm>
            <a:off x="1080925" y="359938"/>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Classification--Embedding</a:t>
            </a:r>
            <a:endParaRPr/>
          </a:p>
        </p:txBody>
      </p:sp>
      <p:pic>
        <p:nvPicPr>
          <p:cNvPr id="435" name="Google Shape;435;p52"/>
          <p:cNvPicPr preferRelativeResize="0"/>
          <p:nvPr/>
        </p:nvPicPr>
        <p:blipFill>
          <a:blip r:embed="rId3">
            <a:alphaModFix/>
          </a:blip>
          <a:stretch>
            <a:fillRect/>
          </a:stretch>
        </p:blipFill>
        <p:spPr>
          <a:xfrm>
            <a:off x="986425" y="1027438"/>
            <a:ext cx="7384930" cy="39636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53"/>
          <p:cNvGrpSpPr/>
          <p:nvPr/>
        </p:nvGrpSpPr>
        <p:grpSpPr>
          <a:xfrm>
            <a:off x="629692" y="1105264"/>
            <a:ext cx="144992" cy="269768"/>
            <a:chOff x="629692" y="1105264"/>
            <a:chExt cx="144992" cy="269768"/>
          </a:xfrm>
        </p:grpSpPr>
        <p:sp>
          <p:nvSpPr>
            <p:cNvPr id="442" name="Google Shape;442;p53"/>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3"/>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53">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445" name="Google Shape;445;p53">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446" name="Google Shape;446;p53">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47" name="Google Shape;447;p53">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48" name="Google Shape;448;p53"/>
          <p:cNvSpPr txBox="1"/>
          <p:nvPr>
            <p:ph idx="3" type="title"/>
          </p:nvPr>
        </p:nvSpPr>
        <p:spPr>
          <a:xfrm>
            <a:off x="1080925" y="359938"/>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Classification--BertClassifier</a:t>
            </a:r>
            <a:endParaRPr/>
          </a:p>
        </p:txBody>
      </p:sp>
      <p:sp>
        <p:nvSpPr>
          <p:cNvPr id="449" name="Google Shape;449;p53"/>
          <p:cNvSpPr txBox="1"/>
          <p:nvPr>
            <p:ph idx="2" type="title"/>
          </p:nvPr>
        </p:nvSpPr>
        <p:spPr>
          <a:xfrm>
            <a:off x="4236375" y="1414200"/>
            <a:ext cx="4581900" cy="29766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Batch-size: 32</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Hidden-size: 768</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Num of labels: 2</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Learning rate: 6.25e-5</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Input size: (11608, 115)</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Output size: (B, N) i.e. (32,2)</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Epoch: 8</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Activation: Tanh</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Loss function: cross-entropy loss</a:t>
            </a:r>
            <a:endParaRPr sz="2000">
              <a:solidFill>
                <a:schemeClr val="lt1"/>
              </a:solidFill>
              <a:latin typeface="Comic Sans MS"/>
              <a:ea typeface="Comic Sans MS"/>
              <a:cs typeface="Comic Sans MS"/>
              <a:sym typeface="Comic Sans MS"/>
            </a:endParaRPr>
          </a:p>
        </p:txBody>
      </p:sp>
      <p:pic>
        <p:nvPicPr>
          <p:cNvPr id="450" name="Google Shape;450;p53"/>
          <p:cNvPicPr preferRelativeResize="0"/>
          <p:nvPr/>
        </p:nvPicPr>
        <p:blipFill rotWithShape="1">
          <a:blip r:embed="rId3">
            <a:alphaModFix/>
          </a:blip>
          <a:srcRect b="12929" l="0" r="0" t="0"/>
          <a:stretch/>
        </p:blipFill>
        <p:spPr>
          <a:xfrm>
            <a:off x="213150" y="1504923"/>
            <a:ext cx="3931575" cy="297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54"/>
          <p:cNvGrpSpPr/>
          <p:nvPr/>
        </p:nvGrpSpPr>
        <p:grpSpPr>
          <a:xfrm>
            <a:off x="629692" y="1105264"/>
            <a:ext cx="144992" cy="269768"/>
            <a:chOff x="629692" y="1105264"/>
            <a:chExt cx="144992" cy="269768"/>
          </a:xfrm>
        </p:grpSpPr>
        <p:sp>
          <p:nvSpPr>
            <p:cNvPr id="457" name="Google Shape;457;p54"/>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4"/>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54">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460" name="Google Shape;460;p54">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461" name="Google Shape;461;p54">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62" name="Google Shape;462;p54">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63" name="Google Shape;463;p54"/>
          <p:cNvSpPr txBox="1"/>
          <p:nvPr>
            <p:ph idx="3" type="title"/>
          </p:nvPr>
        </p:nvSpPr>
        <p:spPr>
          <a:xfrm>
            <a:off x="1080925" y="359938"/>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Classification--Result+evaluation</a:t>
            </a:r>
            <a:endParaRPr/>
          </a:p>
        </p:txBody>
      </p:sp>
      <p:sp>
        <p:nvSpPr>
          <p:cNvPr id="464" name="Google Shape;464;p54"/>
          <p:cNvSpPr txBox="1"/>
          <p:nvPr>
            <p:ph idx="2" type="title"/>
          </p:nvPr>
        </p:nvSpPr>
        <p:spPr>
          <a:xfrm>
            <a:off x="1234875" y="1066450"/>
            <a:ext cx="4388400" cy="12879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Test accuracy: 98.2946%</a:t>
            </a:r>
            <a:endParaRPr sz="2000">
              <a:solidFill>
                <a:schemeClr val="lt1"/>
              </a:solidFill>
              <a:latin typeface="Comic Sans MS"/>
              <a:ea typeface="Comic Sans MS"/>
              <a:cs typeface="Comic Sans MS"/>
              <a:sym typeface="Comic Sans MS"/>
            </a:endParaRPr>
          </a:p>
          <a:p>
            <a:pPr indent="-355600" lvl="0" marL="457200" rtl="0" algn="l">
              <a:spcBef>
                <a:spcPts val="1600"/>
              </a:spcBef>
              <a:spcAft>
                <a:spcPts val="160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Test loss: 0.015154</a:t>
            </a:r>
            <a:endParaRPr sz="2000">
              <a:solidFill>
                <a:srgbClr val="CC4125"/>
              </a:solidFill>
              <a:latin typeface="Comic Sans MS"/>
              <a:ea typeface="Comic Sans MS"/>
              <a:cs typeface="Comic Sans MS"/>
              <a:sym typeface="Comic Sans MS"/>
            </a:endParaRPr>
          </a:p>
        </p:txBody>
      </p:sp>
      <p:pic>
        <p:nvPicPr>
          <p:cNvPr id="465" name="Google Shape;465;p54"/>
          <p:cNvPicPr preferRelativeResize="0"/>
          <p:nvPr/>
        </p:nvPicPr>
        <p:blipFill>
          <a:blip r:embed="rId3">
            <a:alphaModFix/>
          </a:blip>
          <a:stretch>
            <a:fillRect/>
          </a:stretch>
        </p:blipFill>
        <p:spPr>
          <a:xfrm>
            <a:off x="5356683" y="2354350"/>
            <a:ext cx="3535641" cy="2537725"/>
          </a:xfrm>
          <a:prstGeom prst="rect">
            <a:avLst/>
          </a:prstGeom>
          <a:noFill/>
          <a:ln>
            <a:noFill/>
          </a:ln>
        </p:spPr>
      </p:pic>
      <p:pic>
        <p:nvPicPr>
          <p:cNvPr id="466" name="Google Shape;466;p54"/>
          <p:cNvPicPr preferRelativeResize="0"/>
          <p:nvPr/>
        </p:nvPicPr>
        <p:blipFill>
          <a:blip r:embed="rId4">
            <a:alphaModFix/>
          </a:blip>
          <a:stretch>
            <a:fillRect/>
          </a:stretch>
        </p:blipFill>
        <p:spPr>
          <a:xfrm>
            <a:off x="227000" y="2354350"/>
            <a:ext cx="4974681" cy="2537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5"/>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55"/>
          <p:cNvGrpSpPr/>
          <p:nvPr/>
        </p:nvGrpSpPr>
        <p:grpSpPr>
          <a:xfrm>
            <a:off x="629692" y="1105264"/>
            <a:ext cx="144992" cy="269768"/>
            <a:chOff x="629692" y="1105264"/>
            <a:chExt cx="144992" cy="269768"/>
          </a:xfrm>
        </p:grpSpPr>
        <p:sp>
          <p:nvSpPr>
            <p:cNvPr id="473" name="Google Shape;473;p55"/>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55">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476" name="Google Shape;476;p55">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477" name="Google Shape;477;p55">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78" name="Google Shape;478;p55">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79" name="Google Shape;479;p55"/>
          <p:cNvSpPr txBox="1"/>
          <p:nvPr>
            <p:ph idx="3" type="title"/>
          </p:nvPr>
        </p:nvSpPr>
        <p:spPr>
          <a:xfrm>
            <a:off x="1080925" y="359938"/>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QA</a:t>
            </a:r>
            <a:r>
              <a:rPr b="1" lang="en" sz="2400">
                <a:latin typeface="Comic Sans MS"/>
                <a:ea typeface="Comic Sans MS"/>
                <a:cs typeface="Comic Sans MS"/>
                <a:sym typeface="Comic Sans MS"/>
              </a:rPr>
              <a:t>--Data preprocessing</a:t>
            </a:r>
            <a:endParaRPr/>
          </a:p>
        </p:txBody>
      </p:sp>
      <p:sp>
        <p:nvSpPr>
          <p:cNvPr id="480" name="Google Shape;480;p55"/>
          <p:cNvSpPr txBox="1"/>
          <p:nvPr>
            <p:ph idx="2" type="title"/>
          </p:nvPr>
        </p:nvSpPr>
        <p:spPr>
          <a:xfrm>
            <a:off x="1080925" y="1483525"/>
            <a:ext cx="6678600" cy="23892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Filtering YES/NO question type to train QA</a:t>
            </a:r>
            <a:endParaRPr sz="2000">
              <a:solidFill>
                <a:schemeClr val="lt1"/>
              </a:solidFill>
              <a:latin typeface="Comic Sans MS"/>
              <a:ea typeface="Comic Sans MS"/>
              <a:cs typeface="Comic Sans MS"/>
              <a:sym typeface="Comic Sans MS"/>
            </a:endParaRPr>
          </a:p>
          <a:p>
            <a:pPr indent="-355600" lvl="1" marL="914400" rtl="0" algn="l">
              <a:spcBef>
                <a:spcPts val="1600"/>
              </a:spcBef>
              <a:spcAft>
                <a:spcPts val="0"/>
              </a:spcAft>
              <a:buClr>
                <a:schemeClr val="lt1"/>
              </a:buClr>
              <a:buSzPts val="2000"/>
              <a:buFont typeface="Comic Sans MS"/>
              <a:buChar char="❏"/>
            </a:pPr>
            <a:r>
              <a:rPr b="0" lang="en" sz="2000">
                <a:solidFill>
                  <a:schemeClr val="lt1"/>
                </a:solidFill>
                <a:latin typeface="Comic Sans MS"/>
                <a:ea typeface="Comic Sans MS"/>
                <a:cs typeface="Comic Sans MS"/>
                <a:sym typeface="Comic Sans MS"/>
              </a:rPr>
              <a:t>34,108 left</a:t>
            </a:r>
            <a:endParaRPr b="0" sz="2000">
              <a:solidFill>
                <a:schemeClr val="lt1"/>
              </a:solidFill>
              <a:latin typeface="Comic Sans MS"/>
              <a:ea typeface="Comic Sans MS"/>
              <a:cs typeface="Comic Sans MS"/>
              <a:sym typeface="Comic Sans MS"/>
            </a:endParaRPr>
          </a:p>
          <a:p>
            <a:pPr indent="-355600" lvl="0" marL="457200" rtl="0" algn="l">
              <a:spcBef>
                <a:spcPts val="16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Filtering wrong [start] and [end] index</a:t>
            </a:r>
            <a:endParaRPr sz="2000">
              <a:solidFill>
                <a:schemeClr val="lt1"/>
              </a:solidFill>
              <a:latin typeface="Comic Sans MS"/>
              <a:ea typeface="Comic Sans MS"/>
              <a:cs typeface="Comic Sans MS"/>
              <a:sym typeface="Comic Sans MS"/>
            </a:endParaRPr>
          </a:p>
          <a:p>
            <a:pPr indent="-355600" lvl="1" marL="914400" rtl="0" algn="l">
              <a:spcBef>
                <a:spcPts val="1600"/>
              </a:spcBef>
              <a:spcAft>
                <a:spcPts val="1600"/>
              </a:spcAft>
              <a:buClr>
                <a:schemeClr val="lt1"/>
              </a:buClr>
              <a:buSzPts val="2000"/>
              <a:buFont typeface="Comic Sans MS"/>
              <a:buChar char="❏"/>
            </a:pPr>
            <a:r>
              <a:rPr b="0" lang="en" sz="2000">
                <a:solidFill>
                  <a:schemeClr val="lt1"/>
                </a:solidFill>
                <a:latin typeface="Comic Sans MS"/>
                <a:ea typeface="Comic Sans MS"/>
                <a:cs typeface="Comic Sans MS"/>
                <a:sym typeface="Comic Sans MS"/>
              </a:rPr>
              <a:t>32,570 left</a:t>
            </a:r>
            <a:endParaRPr sz="2000">
              <a:solidFill>
                <a:schemeClr val="lt1"/>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6"/>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56"/>
          <p:cNvGrpSpPr/>
          <p:nvPr/>
        </p:nvGrpSpPr>
        <p:grpSpPr>
          <a:xfrm>
            <a:off x="629692" y="1105264"/>
            <a:ext cx="144992" cy="269768"/>
            <a:chOff x="629692" y="1105264"/>
            <a:chExt cx="144992" cy="269768"/>
          </a:xfrm>
        </p:grpSpPr>
        <p:sp>
          <p:nvSpPr>
            <p:cNvPr id="487" name="Google Shape;487;p56"/>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6"/>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56">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490" name="Google Shape;490;p56">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491" name="Google Shape;491;p56">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92" name="Google Shape;492;p56">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93" name="Google Shape;493;p56"/>
          <p:cNvSpPr txBox="1"/>
          <p:nvPr>
            <p:ph idx="3" type="title"/>
          </p:nvPr>
        </p:nvSpPr>
        <p:spPr>
          <a:xfrm>
            <a:off x="1080925" y="359938"/>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QA</a:t>
            </a:r>
            <a:r>
              <a:rPr b="1" lang="en" sz="2400">
                <a:latin typeface="Comic Sans MS"/>
                <a:ea typeface="Comic Sans MS"/>
                <a:cs typeface="Comic Sans MS"/>
                <a:sym typeface="Comic Sans MS"/>
              </a:rPr>
              <a:t>--Embedding</a:t>
            </a:r>
            <a:endParaRPr/>
          </a:p>
        </p:txBody>
      </p:sp>
      <p:pic>
        <p:nvPicPr>
          <p:cNvPr id="494" name="Google Shape;494;p56"/>
          <p:cNvPicPr preferRelativeResize="0"/>
          <p:nvPr/>
        </p:nvPicPr>
        <p:blipFill>
          <a:blip r:embed="rId3">
            <a:alphaModFix/>
          </a:blip>
          <a:stretch>
            <a:fillRect/>
          </a:stretch>
        </p:blipFill>
        <p:spPr>
          <a:xfrm>
            <a:off x="1080925" y="928350"/>
            <a:ext cx="7564347" cy="4059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7"/>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57"/>
          <p:cNvGrpSpPr/>
          <p:nvPr/>
        </p:nvGrpSpPr>
        <p:grpSpPr>
          <a:xfrm>
            <a:off x="629692" y="1105264"/>
            <a:ext cx="144992" cy="269768"/>
            <a:chOff x="629692" y="1105264"/>
            <a:chExt cx="144992" cy="269768"/>
          </a:xfrm>
        </p:grpSpPr>
        <p:sp>
          <p:nvSpPr>
            <p:cNvPr id="501" name="Google Shape;501;p57"/>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7"/>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57">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504" name="Google Shape;504;p57">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505" name="Google Shape;505;p57">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06" name="Google Shape;506;p57">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07" name="Google Shape;507;p57"/>
          <p:cNvSpPr txBox="1"/>
          <p:nvPr>
            <p:ph idx="3" type="title"/>
          </p:nvPr>
        </p:nvSpPr>
        <p:spPr>
          <a:xfrm>
            <a:off x="1080925" y="359938"/>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QA</a:t>
            </a:r>
            <a:r>
              <a:rPr b="1" lang="en" sz="2400">
                <a:latin typeface="Comic Sans MS"/>
                <a:ea typeface="Comic Sans MS"/>
                <a:cs typeface="Comic Sans MS"/>
                <a:sym typeface="Comic Sans MS"/>
              </a:rPr>
              <a:t>--BertForQuestionAnswering</a:t>
            </a:r>
            <a:endParaRPr/>
          </a:p>
        </p:txBody>
      </p:sp>
      <p:sp>
        <p:nvSpPr>
          <p:cNvPr id="508" name="Google Shape;508;p57"/>
          <p:cNvSpPr txBox="1"/>
          <p:nvPr>
            <p:ph idx="2" type="title"/>
          </p:nvPr>
        </p:nvSpPr>
        <p:spPr>
          <a:xfrm>
            <a:off x="4280800" y="1414200"/>
            <a:ext cx="4581900" cy="29766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Batch-size: 6</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Hidden-size: 768</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Two logits</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Learning rate: 6.25e-5</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Input size: (</a:t>
            </a:r>
            <a:r>
              <a:rPr lang="en" sz="2000">
                <a:solidFill>
                  <a:schemeClr val="lt1"/>
                </a:solidFill>
                <a:latin typeface="Comic Sans MS"/>
                <a:ea typeface="Comic Sans MS"/>
                <a:cs typeface="Comic Sans MS"/>
                <a:sym typeface="Comic Sans MS"/>
              </a:rPr>
              <a:t>32,570</a:t>
            </a:r>
            <a:r>
              <a:rPr lang="en" sz="2000">
                <a:solidFill>
                  <a:schemeClr val="lt1"/>
                </a:solidFill>
                <a:latin typeface="Comic Sans MS"/>
                <a:ea typeface="Comic Sans MS"/>
                <a:cs typeface="Comic Sans MS"/>
                <a:sym typeface="Comic Sans MS"/>
              </a:rPr>
              <a:t>, 259)</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Output size: (B, N) i.e. (6,259)</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Epoch: 10</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Activation: Tanh</a:t>
            </a:r>
            <a:endParaRPr sz="2000">
              <a:solidFill>
                <a:schemeClr val="lt1"/>
              </a:solidFill>
              <a:latin typeface="Comic Sans MS"/>
              <a:ea typeface="Comic Sans MS"/>
              <a:cs typeface="Comic Sans MS"/>
              <a:sym typeface="Comic Sans MS"/>
            </a:endParaRPr>
          </a:p>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Loss function: cross-entropy loss</a:t>
            </a:r>
            <a:endParaRPr sz="2000">
              <a:solidFill>
                <a:schemeClr val="lt1"/>
              </a:solidFill>
              <a:latin typeface="Comic Sans MS"/>
              <a:ea typeface="Comic Sans MS"/>
              <a:cs typeface="Comic Sans MS"/>
              <a:sym typeface="Comic Sans MS"/>
            </a:endParaRPr>
          </a:p>
        </p:txBody>
      </p:sp>
      <p:pic>
        <p:nvPicPr>
          <p:cNvPr id="509" name="Google Shape;509;p57"/>
          <p:cNvPicPr preferRelativeResize="0"/>
          <p:nvPr/>
        </p:nvPicPr>
        <p:blipFill>
          <a:blip r:embed="rId3">
            <a:alphaModFix/>
          </a:blip>
          <a:stretch>
            <a:fillRect/>
          </a:stretch>
        </p:blipFill>
        <p:spPr>
          <a:xfrm>
            <a:off x="304800" y="1463739"/>
            <a:ext cx="3975999" cy="32067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8"/>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58"/>
          <p:cNvGrpSpPr/>
          <p:nvPr/>
        </p:nvGrpSpPr>
        <p:grpSpPr>
          <a:xfrm>
            <a:off x="629692" y="1105264"/>
            <a:ext cx="144992" cy="269768"/>
            <a:chOff x="629692" y="1105264"/>
            <a:chExt cx="144992" cy="269768"/>
          </a:xfrm>
        </p:grpSpPr>
        <p:sp>
          <p:nvSpPr>
            <p:cNvPr id="516" name="Google Shape;516;p58"/>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8"/>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58">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519" name="Google Shape;519;p58">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520" name="Google Shape;520;p58">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21" name="Google Shape;521;p58">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22" name="Google Shape;522;p58"/>
          <p:cNvSpPr txBox="1"/>
          <p:nvPr>
            <p:ph idx="3" type="title"/>
          </p:nvPr>
        </p:nvSpPr>
        <p:spPr>
          <a:xfrm>
            <a:off x="1080925" y="359938"/>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QA</a:t>
            </a:r>
            <a:r>
              <a:rPr b="1" lang="en" sz="2400">
                <a:latin typeface="Comic Sans MS"/>
                <a:ea typeface="Comic Sans MS"/>
                <a:cs typeface="Comic Sans MS"/>
                <a:sym typeface="Comic Sans MS"/>
              </a:rPr>
              <a:t>--Result+evaluation</a:t>
            </a:r>
            <a:endParaRPr/>
          </a:p>
        </p:txBody>
      </p:sp>
      <p:sp>
        <p:nvSpPr>
          <p:cNvPr id="523" name="Google Shape;523;p58"/>
          <p:cNvSpPr txBox="1"/>
          <p:nvPr>
            <p:ph idx="2" type="title"/>
          </p:nvPr>
        </p:nvSpPr>
        <p:spPr>
          <a:xfrm>
            <a:off x="404400" y="1688700"/>
            <a:ext cx="4112700" cy="1766100"/>
          </a:xfrm>
          <a:prstGeom prst="rect">
            <a:avLst/>
          </a:prstGeom>
        </p:spPr>
        <p:txBody>
          <a:bodyPr anchorCtr="0" anchor="b"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Test Accuracy: 73.4109%</a:t>
            </a:r>
            <a:endParaRPr sz="2000">
              <a:solidFill>
                <a:schemeClr val="lt1"/>
              </a:solidFill>
              <a:latin typeface="Comic Sans MS"/>
              <a:ea typeface="Comic Sans MS"/>
              <a:cs typeface="Comic Sans MS"/>
              <a:sym typeface="Comic Sans MS"/>
            </a:endParaRPr>
          </a:p>
          <a:p>
            <a:pPr indent="-355600" lvl="0" marL="457200" rtl="0" algn="l">
              <a:spcBef>
                <a:spcPts val="16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Test Loss: 1.863349</a:t>
            </a:r>
            <a:endParaRPr sz="2000">
              <a:solidFill>
                <a:schemeClr val="lt1"/>
              </a:solidFill>
              <a:latin typeface="Comic Sans MS"/>
              <a:ea typeface="Comic Sans MS"/>
              <a:cs typeface="Comic Sans MS"/>
              <a:sym typeface="Comic Sans MS"/>
            </a:endParaRPr>
          </a:p>
          <a:p>
            <a:pPr indent="-355600" lvl="0" marL="457200" rtl="0" algn="l">
              <a:spcBef>
                <a:spcPts val="1600"/>
              </a:spcBef>
              <a:spcAft>
                <a:spcPts val="160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F1-score: 0.81197</a:t>
            </a:r>
            <a:endParaRPr sz="2000">
              <a:solidFill>
                <a:schemeClr val="lt1"/>
              </a:solidFill>
              <a:latin typeface="Comic Sans MS"/>
              <a:ea typeface="Comic Sans MS"/>
              <a:cs typeface="Comic Sans MS"/>
              <a:sym typeface="Comic Sans MS"/>
            </a:endParaRPr>
          </a:p>
        </p:txBody>
      </p:sp>
      <p:pic>
        <p:nvPicPr>
          <p:cNvPr id="524" name="Google Shape;524;p58"/>
          <p:cNvPicPr preferRelativeResize="0"/>
          <p:nvPr/>
        </p:nvPicPr>
        <p:blipFill>
          <a:blip r:embed="rId3">
            <a:alphaModFix/>
          </a:blip>
          <a:stretch>
            <a:fillRect/>
          </a:stretch>
        </p:blipFill>
        <p:spPr>
          <a:xfrm>
            <a:off x="4516950" y="1154651"/>
            <a:ext cx="4393476" cy="3464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9"/>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59"/>
          <p:cNvGrpSpPr/>
          <p:nvPr/>
        </p:nvGrpSpPr>
        <p:grpSpPr>
          <a:xfrm>
            <a:off x="629692" y="1105264"/>
            <a:ext cx="144992" cy="269768"/>
            <a:chOff x="629692" y="1105264"/>
            <a:chExt cx="144992" cy="269768"/>
          </a:xfrm>
        </p:grpSpPr>
        <p:sp>
          <p:nvSpPr>
            <p:cNvPr id="531" name="Google Shape;531;p59"/>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9"/>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59">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534" name="Google Shape;534;p59">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535" name="Google Shape;535;p59">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6" name="Google Shape;536;p59">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37" name="Google Shape;537;p59"/>
          <p:cNvSpPr txBox="1"/>
          <p:nvPr>
            <p:ph idx="3" type="title"/>
          </p:nvPr>
        </p:nvSpPr>
        <p:spPr>
          <a:xfrm>
            <a:off x="1063150" y="301325"/>
            <a:ext cx="19662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DEMO</a:t>
            </a:r>
            <a:endParaRPr sz="2400"/>
          </a:p>
        </p:txBody>
      </p:sp>
      <p:pic>
        <p:nvPicPr>
          <p:cNvPr id="538" name="Google Shape;538;p59"/>
          <p:cNvPicPr preferRelativeResize="0"/>
          <p:nvPr/>
        </p:nvPicPr>
        <p:blipFill>
          <a:blip r:embed="rId3">
            <a:alphaModFix/>
          </a:blip>
          <a:stretch>
            <a:fillRect/>
          </a:stretch>
        </p:blipFill>
        <p:spPr>
          <a:xfrm>
            <a:off x="1116475" y="875050"/>
            <a:ext cx="7894876" cy="385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 name="Shape 189"/>
        <p:cNvGrpSpPr/>
        <p:nvPr/>
      </p:nvGrpSpPr>
      <p:grpSpPr>
        <a:xfrm>
          <a:off x="0" y="0"/>
          <a:ext cx="0" cy="0"/>
          <a:chOff x="0" y="0"/>
          <a:chExt cx="0" cy="0"/>
        </a:xfrm>
      </p:grpSpPr>
      <p:cxnSp>
        <p:nvCxnSpPr>
          <p:cNvPr id="190" name="Google Shape;190;p33"/>
          <p:cNvCxnSpPr>
            <a:stCxn id="191" idx="0"/>
          </p:cNvCxnSpPr>
          <p:nvPr/>
        </p:nvCxnSpPr>
        <p:spPr>
          <a:xfrm rot="10800000">
            <a:off x="789775" y="-6911"/>
            <a:ext cx="0" cy="646800"/>
          </a:xfrm>
          <a:prstGeom prst="straightConnector1">
            <a:avLst/>
          </a:prstGeom>
          <a:noFill/>
          <a:ln cap="flat" cmpd="sng" w="19050">
            <a:solidFill>
              <a:schemeClr val="lt1"/>
            </a:solidFill>
            <a:prstDash val="solid"/>
            <a:round/>
            <a:headEnd len="med" w="med" type="none"/>
            <a:tailEnd len="med" w="med" type="none"/>
          </a:ln>
        </p:spPr>
      </p:cxnSp>
      <p:sp>
        <p:nvSpPr>
          <p:cNvPr id="192" name="Google Shape;192;p33"/>
          <p:cNvSpPr txBox="1"/>
          <p:nvPr>
            <p:ph idx="1" type="body"/>
          </p:nvPr>
        </p:nvSpPr>
        <p:spPr>
          <a:xfrm>
            <a:off x="686700" y="1076275"/>
            <a:ext cx="7684500" cy="32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presentation The final presentation is an opportunity for you to showcase your work. You will probably want to follow a structure similar to: </a:t>
            </a:r>
            <a:endParaRPr/>
          </a:p>
          <a:p>
            <a:pPr indent="0" lvl="0" marL="0" rtl="0" algn="l">
              <a:spcBef>
                <a:spcPts val="1600"/>
              </a:spcBef>
              <a:spcAft>
                <a:spcPts val="0"/>
              </a:spcAft>
              <a:buNone/>
            </a:pPr>
            <a:r>
              <a:rPr lang="en"/>
              <a:t>1. Problem situation: what is the problem? Reflect on why it's important. What are the difficulties? </a:t>
            </a:r>
            <a:endParaRPr/>
          </a:p>
          <a:p>
            <a:pPr indent="0" lvl="0" marL="0" rtl="0" algn="l">
              <a:spcBef>
                <a:spcPts val="1600"/>
              </a:spcBef>
              <a:spcAft>
                <a:spcPts val="0"/>
              </a:spcAft>
              <a:buNone/>
            </a:pPr>
            <a:r>
              <a:rPr lang="en"/>
              <a:t>2. Descriptive analytics: Which data did you get? Any interesting insights/visualizations? </a:t>
            </a:r>
            <a:endParaRPr/>
          </a:p>
          <a:p>
            <a:pPr indent="0" lvl="0" marL="0" rtl="0" algn="l">
              <a:spcBef>
                <a:spcPts val="1600"/>
              </a:spcBef>
              <a:spcAft>
                <a:spcPts val="0"/>
              </a:spcAft>
              <a:buNone/>
            </a:pPr>
            <a:r>
              <a:rPr lang="en"/>
              <a:t>3. Machine Learning: How did you tackle the problem? </a:t>
            </a:r>
            <a:endParaRPr/>
          </a:p>
          <a:p>
            <a:pPr indent="0" lvl="0" marL="0" rtl="0" algn="l">
              <a:spcBef>
                <a:spcPts val="1600"/>
              </a:spcBef>
              <a:spcAft>
                <a:spcPts val="1600"/>
              </a:spcAft>
              <a:buNone/>
            </a:pPr>
            <a:r>
              <a:rPr lang="en"/>
              <a:t>4. Future work: If you had infinite time, what would you envision the next steps to take are? How will you improve the results? </a:t>
            </a:r>
            <a:endParaRPr sz="1250"/>
          </a:p>
        </p:txBody>
      </p:sp>
      <p:sp>
        <p:nvSpPr>
          <p:cNvPr id="193" name="Google Shape;193;p33"/>
          <p:cNvSpPr txBox="1"/>
          <p:nvPr>
            <p:ph type="title"/>
          </p:nvPr>
        </p:nvSpPr>
        <p:spPr>
          <a:xfrm>
            <a:off x="1052425" y="380650"/>
            <a:ext cx="6589800" cy="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a:t>
            </a:r>
            <a:endParaRPr/>
          </a:p>
        </p:txBody>
      </p:sp>
      <p:sp>
        <p:nvSpPr>
          <p:cNvPr id="194" name="Google Shape;194;p33">
            <a:hlinkClick action="ppaction://hlinkshowjump?jump=previousslide"/>
          </p:cNvPr>
          <p:cNvSpPr/>
          <p:nvPr/>
        </p:nvSpPr>
        <p:spPr>
          <a:xfrm rot="10800000">
            <a:off x="745722" y="3806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91" name="Google Shape;191;p33">
            <a:hlinkClick action="ppaction://hlinkshowjump?jump=nextslide"/>
          </p:cNvPr>
          <p:cNvSpPr/>
          <p:nvPr/>
        </p:nvSpPr>
        <p:spPr>
          <a:xfrm>
            <a:off x="745525" y="6398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0"/>
          <p:cNvSpPr txBox="1"/>
          <p:nvPr>
            <p:ph type="title"/>
          </p:nvPr>
        </p:nvSpPr>
        <p:spPr>
          <a:xfrm>
            <a:off x="5281225" y="2092375"/>
            <a:ext cx="3929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Comic Sans MS"/>
                <a:ea typeface="Comic Sans MS"/>
                <a:cs typeface="Comic Sans MS"/>
                <a:sym typeface="Comic Sans MS"/>
              </a:rPr>
              <a:t>Error Analysis</a:t>
            </a:r>
            <a:endParaRPr b="1" sz="3200">
              <a:latin typeface="Comic Sans MS"/>
              <a:ea typeface="Comic Sans MS"/>
              <a:cs typeface="Comic Sans MS"/>
              <a:sym typeface="Comic Sans MS"/>
            </a:endParaRPr>
          </a:p>
        </p:txBody>
      </p:sp>
      <p:sp>
        <p:nvSpPr>
          <p:cNvPr id="544" name="Google Shape;544;p60"/>
          <p:cNvSpPr txBox="1"/>
          <p:nvPr>
            <p:ph idx="2" type="title"/>
          </p:nvPr>
        </p:nvSpPr>
        <p:spPr>
          <a:xfrm>
            <a:off x="5227925" y="990700"/>
            <a:ext cx="768300" cy="841800"/>
          </a:xfrm>
          <a:prstGeom prst="rect">
            <a:avLst/>
          </a:prstGeom>
        </p:spPr>
        <p:txBody>
          <a:bodyPr anchorCtr="0" anchor="b" bIns="91425" lIns="18287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4</a:t>
            </a:r>
            <a:endParaRPr b="1">
              <a:latin typeface="Comic Sans MS"/>
              <a:ea typeface="Comic Sans MS"/>
              <a:cs typeface="Comic Sans MS"/>
              <a:sym typeface="Comic Sans MS"/>
            </a:endParaRPr>
          </a:p>
        </p:txBody>
      </p:sp>
      <p:sp>
        <p:nvSpPr>
          <p:cNvPr id="545" name="Google Shape;545;p60"/>
          <p:cNvSpPr txBox="1"/>
          <p:nvPr>
            <p:ph idx="1" type="subTitle"/>
          </p:nvPr>
        </p:nvSpPr>
        <p:spPr>
          <a:xfrm>
            <a:off x="5270225" y="3100525"/>
            <a:ext cx="3739800" cy="137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omic Sans MS"/>
              <a:buChar char="❏"/>
            </a:pPr>
            <a:r>
              <a:rPr lang="en">
                <a:solidFill>
                  <a:schemeClr val="lt1"/>
                </a:solidFill>
                <a:latin typeface="Comic Sans MS"/>
                <a:ea typeface="Comic Sans MS"/>
                <a:cs typeface="Comic Sans MS"/>
                <a:sym typeface="Comic Sans MS"/>
              </a:rPr>
              <a:t>Classification attempts</a:t>
            </a:r>
            <a:endParaRPr>
              <a:solidFill>
                <a:schemeClr val="lt1"/>
              </a:solidFill>
              <a:latin typeface="Comic Sans MS"/>
              <a:ea typeface="Comic Sans MS"/>
              <a:cs typeface="Comic Sans MS"/>
              <a:sym typeface="Comic Sans MS"/>
            </a:endParaRPr>
          </a:p>
          <a:p>
            <a:pPr indent="-342900" lvl="0" marL="457200" rtl="0" algn="l">
              <a:spcBef>
                <a:spcPts val="1600"/>
              </a:spcBef>
              <a:spcAft>
                <a:spcPts val="0"/>
              </a:spcAft>
              <a:buClr>
                <a:schemeClr val="lt1"/>
              </a:buClr>
              <a:buSzPts val="1800"/>
              <a:buFont typeface="Comic Sans MS"/>
              <a:buChar char="❏"/>
            </a:pPr>
            <a:r>
              <a:rPr lang="en">
                <a:solidFill>
                  <a:schemeClr val="lt1"/>
                </a:solidFill>
                <a:latin typeface="Comic Sans MS"/>
                <a:ea typeface="Comic Sans MS"/>
                <a:cs typeface="Comic Sans MS"/>
                <a:sym typeface="Comic Sans MS"/>
              </a:rPr>
              <a:t>Out of memory</a:t>
            </a:r>
            <a:endParaRPr>
              <a:solidFill>
                <a:schemeClr val="lt1"/>
              </a:solidFill>
              <a:latin typeface="Comic Sans MS"/>
              <a:ea typeface="Comic Sans MS"/>
              <a:cs typeface="Comic Sans MS"/>
              <a:sym typeface="Comic Sans MS"/>
            </a:endParaRPr>
          </a:p>
          <a:p>
            <a:pPr indent="-342900" lvl="0" marL="457200" rtl="0" algn="l">
              <a:spcBef>
                <a:spcPts val="1600"/>
              </a:spcBef>
              <a:spcAft>
                <a:spcPts val="1600"/>
              </a:spcAft>
              <a:buClr>
                <a:schemeClr val="lt1"/>
              </a:buClr>
              <a:buSzPts val="1800"/>
              <a:buFont typeface="Comic Sans MS"/>
              <a:buChar char="❏"/>
            </a:pPr>
            <a:r>
              <a:rPr lang="en">
                <a:solidFill>
                  <a:schemeClr val="lt1"/>
                </a:solidFill>
                <a:latin typeface="Comic Sans MS"/>
                <a:ea typeface="Comic Sans MS"/>
                <a:cs typeface="Comic Sans MS"/>
                <a:sym typeface="Comic Sans MS"/>
              </a:rPr>
              <a:t>Tokenizer</a:t>
            </a:r>
            <a:endParaRPr>
              <a:solidFill>
                <a:schemeClr val="lt1"/>
              </a:solidFill>
            </a:endParaRPr>
          </a:p>
        </p:txBody>
      </p:sp>
      <p:sp>
        <p:nvSpPr>
          <p:cNvPr id="546" name="Google Shape;546;p60"/>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60"/>
          <p:cNvGrpSpPr/>
          <p:nvPr/>
        </p:nvGrpSpPr>
        <p:grpSpPr>
          <a:xfrm>
            <a:off x="629692" y="1105264"/>
            <a:ext cx="144992" cy="269768"/>
            <a:chOff x="629692" y="1105264"/>
            <a:chExt cx="144992" cy="269768"/>
          </a:xfrm>
        </p:grpSpPr>
        <p:sp>
          <p:nvSpPr>
            <p:cNvPr id="548" name="Google Shape;548;p60"/>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0"/>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60">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551" name="Google Shape;551;p60">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sz="1000"/>
          </a:p>
        </p:txBody>
      </p:sp>
      <p:sp>
        <p:nvSpPr>
          <p:cNvPr id="552" name="Google Shape;552;p60">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53" name="Google Shape;553;p60">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554" name="Google Shape;554;p60"/>
          <p:cNvGrpSpPr/>
          <p:nvPr/>
        </p:nvGrpSpPr>
        <p:grpSpPr>
          <a:xfrm>
            <a:off x="5017125" y="796150"/>
            <a:ext cx="4246000" cy="1230900"/>
            <a:chOff x="5017125" y="796150"/>
            <a:chExt cx="4246000" cy="1230900"/>
          </a:xfrm>
        </p:grpSpPr>
        <p:sp>
          <p:nvSpPr>
            <p:cNvPr id="555" name="Google Shape;555;p60"/>
            <p:cNvSpPr/>
            <p:nvPr/>
          </p:nvSpPr>
          <p:spPr>
            <a:xfrm>
              <a:off x="5017125" y="796150"/>
              <a:ext cx="1230900" cy="1230900"/>
            </a:xfrm>
            <a:prstGeom prst="donut">
              <a:avLst>
                <a:gd fmla="val 691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0"/>
            <p:cNvSpPr/>
            <p:nvPr/>
          </p:nvSpPr>
          <p:spPr>
            <a:xfrm>
              <a:off x="6192625" y="1403775"/>
              <a:ext cx="3070500" cy="8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1"/>
          <p:cNvSpPr txBox="1"/>
          <p:nvPr>
            <p:ph idx="2" type="title"/>
          </p:nvPr>
        </p:nvSpPr>
        <p:spPr>
          <a:xfrm>
            <a:off x="404400" y="3349050"/>
            <a:ext cx="8550000" cy="116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latin typeface="Comic Sans MS"/>
                <a:ea typeface="Comic Sans MS"/>
                <a:cs typeface="Comic Sans MS"/>
                <a:sym typeface="Comic Sans MS"/>
              </a:rPr>
              <a:t>Classification approach 2</a:t>
            </a:r>
            <a:endParaRPr sz="2400">
              <a:latin typeface="Comic Sans MS"/>
              <a:ea typeface="Comic Sans MS"/>
              <a:cs typeface="Comic Sans MS"/>
              <a:sym typeface="Comic Sans MS"/>
            </a:endParaRPr>
          </a:p>
          <a:p>
            <a:pPr indent="0" lvl="0" marL="0" rtl="0" algn="l">
              <a:spcBef>
                <a:spcPts val="0"/>
              </a:spcBef>
              <a:spcAft>
                <a:spcPts val="0"/>
              </a:spcAft>
              <a:buNone/>
            </a:pPr>
            <a:r>
              <a:rPr lang="en" sz="2000">
                <a:solidFill>
                  <a:schemeClr val="lt1"/>
                </a:solidFill>
                <a:latin typeface="Comic Sans MS"/>
                <a:ea typeface="Comic Sans MS"/>
                <a:cs typeface="Comic Sans MS"/>
                <a:sym typeface="Comic Sans MS"/>
              </a:rPr>
              <a:t>Input: [CLS] Question</a:t>
            </a:r>
            <a:endParaRPr sz="20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2000">
                <a:solidFill>
                  <a:schemeClr val="lt1"/>
                </a:solidFill>
                <a:latin typeface="Comic Sans MS"/>
                <a:ea typeface="Comic Sans MS"/>
                <a:cs typeface="Comic Sans MS"/>
                <a:sym typeface="Comic Sans MS"/>
              </a:rPr>
              <a:t>Output: two classes i.e. whether it belongs to YES/NO question type</a:t>
            </a:r>
            <a:endParaRPr b="1" sz="2400">
              <a:latin typeface="Comic Sans MS"/>
              <a:ea typeface="Comic Sans MS"/>
              <a:cs typeface="Comic Sans MS"/>
              <a:sym typeface="Comic Sans MS"/>
            </a:endParaRPr>
          </a:p>
        </p:txBody>
      </p:sp>
      <p:sp>
        <p:nvSpPr>
          <p:cNvPr id="562" name="Google Shape;562;p61"/>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61"/>
          <p:cNvGrpSpPr/>
          <p:nvPr/>
        </p:nvGrpSpPr>
        <p:grpSpPr>
          <a:xfrm>
            <a:off x="629692" y="1105264"/>
            <a:ext cx="144992" cy="269768"/>
            <a:chOff x="629692" y="1105264"/>
            <a:chExt cx="144992" cy="269768"/>
          </a:xfrm>
        </p:grpSpPr>
        <p:sp>
          <p:nvSpPr>
            <p:cNvPr id="564" name="Google Shape;564;p61"/>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1"/>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61">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567" name="Google Shape;567;p61">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4</a:t>
            </a:r>
            <a:endParaRPr sz="1000"/>
          </a:p>
        </p:txBody>
      </p:sp>
      <p:sp>
        <p:nvSpPr>
          <p:cNvPr id="568" name="Google Shape;568;p61">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69" name="Google Shape;569;p61">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70" name="Google Shape;570;p61"/>
          <p:cNvSpPr txBox="1"/>
          <p:nvPr>
            <p:ph idx="2" type="title"/>
          </p:nvPr>
        </p:nvSpPr>
        <p:spPr>
          <a:xfrm>
            <a:off x="1056825" y="342825"/>
            <a:ext cx="60411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Error Analysis I</a:t>
            </a:r>
            <a:endParaRPr sz="2400">
              <a:solidFill>
                <a:schemeClr val="lt1"/>
              </a:solidFill>
              <a:latin typeface="Comic Sans MS"/>
              <a:ea typeface="Comic Sans MS"/>
              <a:cs typeface="Comic Sans MS"/>
              <a:sym typeface="Comic Sans MS"/>
            </a:endParaRPr>
          </a:p>
        </p:txBody>
      </p:sp>
      <p:sp>
        <p:nvSpPr>
          <p:cNvPr id="571" name="Google Shape;571;p61"/>
          <p:cNvSpPr txBox="1"/>
          <p:nvPr>
            <p:ph idx="2" type="title"/>
          </p:nvPr>
        </p:nvSpPr>
        <p:spPr>
          <a:xfrm>
            <a:off x="404400" y="1593638"/>
            <a:ext cx="5346600" cy="11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latin typeface="Comic Sans MS"/>
                <a:ea typeface="Comic Sans MS"/>
                <a:cs typeface="Comic Sans MS"/>
                <a:sym typeface="Comic Sans MS"/>
              </a:rPr>
              <a:t>Classification approach 1</a:t>
            </a:r>
            <a:endParaRPr sz="2400">
              <a:latin typeface="Comic Sans MS"/>
              <a:ea typeface="Comic Sans MS"/>
              <a:cs typeface="Comic Sans MS"/>
              <a:sym typeface="Comic Sans MS"/>
            </a:endParaRPr>
          </a:p>
          <a:p>
            <a:pPr indent="0" lvl="0" marL="0" rtl="0" algn="l">
              <a:spcBef>
                <a:spcPts val="0"/>
              </a:spcBef>
              <a:spcAft>
                <a:spcPts val="0"/>
              </a:spcAft>
              <a:buNone/>
            </a:pPr>
            <a:r>
              <a:rPr lang="en" sz="2000">
                <a:solidFill>
                  <a:schemeClr val="lt1"/>
                </a:solidFill>
                <a:latin typeface="Comic Sans MS"/>
                <a:ea typeface="Comic Sans MS"/>
                <a:cs typeface="Comic Sans MS"/>
                <a:sym typeface="Comic Sans MS"/>
              </a:rPr>
              <a:t>Input: [CLS] Question [SEP] Context [SEP]</a:t>
            </a:r>
            <a:endParaRPr sz="2000">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sz="2000">
                <a:solidFill>
                  <a:schemeClr val="lt1"/>
                </a:solidFill>
                <a:latin typeface="Comic Sans MS"/>
                <a:ea typeface="Comic Sans MS"/>
                <a:cs typeface="Comic Sans MS"/>
                <a:sym typeface="Comic Sans MS"/>
              </a:rPr>
              <a:t>Output: three classes YES/NO/SPAN</a:t>
            </a:r>
            <a:endParaRPr sz="2000">
              <a:solidFill>
                <a:schemeClr val="lt1"/>
              </a:solidFill>
              <a:latin typeface="Comic Sans MS"/>
              <a:ea typeface="Comic Sans MS"/>
              <a:cs typeface="Comic Sans MS"/>
              <a:sym typeface="Comic Sans MS"/>
            </a:endParaRPr>
          </a:p>
        </p:txBody>
      </p:sp>
      <p:sp>
        <p:nvSpPr>
          <p:cNvPr id="572" name="Google Shape;572;p61"/>
          <p:cNvSpPr txBox="1"/>
          <p:nvPr/>
        </p:nvSpPr>
        <p:spPr>
          <a:xfrm>
            <a:off x="5777100" y="1325700"/>
            <a:ext cx="3506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CC0000"/>
                </a:solidFill>
                <a:latin typeface="Comic Sans MS"/>
                <a:ea typeface="Comic Sans MS"/>
                <a:cs typeface="Comic Sans MS"/>
                <a:sym typeface="Comic Sans MS"/>
              </a:rPr>
              <a:t>Bad Performance!!!</a:t>
            </a:r>
            <a:endParaRPr b="1" sz="2600">
              <a:solidFill>
                <a:srgbClr val="CC0000"/>
              </a:solidFill>
              <a:latin typeface="Comic Sans MS"/>
              <a:ea typeface="Comic Sans MS"/>
              <a:cs typeface="Comic Sans MS"/>
              <a:sym typeface="Comic Sans MS"/>
            </a:endParaRPr>
          </a:p>
        </p:txBody>
      </p:sp>
      <p:sp>
        <p:nvSpPr>
          <p:cNvPr id="573" name="Google Shape;573;p61"/>
          <p:cNvSpPr txBox="1"/>
          <p:nvPr/>
        </p:nvSpPr>
        <p:spPr>
          <a:xfrm>
            <a:off x="5623200" y="1813850"/>
            <a:ext cx="36600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EA9999"/>
              </a:buClr>
              <a:buSzPts val="2200"/>
              <a:buFont typeface="Comic Sans MS"/>
              <a:buChar char="●"/>
            </a:pPr>
            <a:r>
              <a:rPr lang="en" sz="2200">
                <a:solidFill>
                  <a:srgbClr val="EA9999"/>
                </a:solidFill>
                <a:latin typeface="Comic Sans MS"/>
                <a:ea typeface="Comic Sans MS"/>
                <a:cs typeface="Comic Sans MS"/>
                <a:sym typeface="Comic Sans MS"/>
              </a:rPr>
              <a:t>Much longer context</a:t>
            </a:r>
            <a:endParaRPr sz="2200">
              <a:solidFill>
                <a:srgbClr val="EA9999"/>
              </a:solidFill>
              <a:latin typeface="Comic Sans MS"/>
              <a:ea typeface="Comic Sans MS"/>
              <a:cs typeface="Comic Sans MS"/>
              <a:sym typeface="Comic Sans MS"/>
            </a:endParaRPr>
          </a:p>
          <a:p>
            <a:pPr indent="-368300" lvl="0" marL="457200" rtl="0" algn="l">
              <a:spcBef>
                <a:spcPts val="0"/>
              </a:spcBef>
              <a:spcAft>
                <a:spcPts val="0"/>
              </a:spcAft>
              <a:buClr>
                <a:srgbClr val="EA9999"/>
              </a:buClr>
              <a:buSzPts val="2200"/>
              <a:buFont typeface="Comic Sans MS"/>
              <a:buChar char="●"/>
            </a:pPr>
            <a:r>
              <a:rPr lang="en" sz="2200">
                <a:solidFill>
                  <a:srgbClr val="EA9999"/>
                </a:solidFill>
                <a:latin typeface="Comic Sans MS"/>
                <a:ea typeface="Comic Sans MS"/>
                <a:cs typeface="Comic Sans MS"/>
                <a:sym typeface="Comic Sans MS"/>
              </a:rPr>
              <a:t>Questions unable to answer</a:t>
            </a:r>
            <a:endParaRPr sz="2200">
              <a:solidFill>
                <a:srgbClr val="EA9999"/>
              </a:solidFill>
              <a:latin typeface="Comic Sans MS"/>
              <a:ea typeface="Comic Sans MS"/>
              <a:cs typeface="Comic Sans MS"/>
              <a:sym typeface="Comic Sans MS"/>
            </a:endParaRPr>
          </a:p>
          <a:p>
            <a:pPr indent="-368300" lvl="0" marL="457200" rtl="0" algn="l">
              <a:spcBef>
                <a:spcPts val="0"/>
              </a:spcBef>
              <a:spcAft>
                <a:spcPts val="0"/>
              </a:spcAft>
              <a:buClr>
                <a:srgbClr val="EA9999"/>
              </a:buClr>
              <a:buSzPts val="2200"/>
              <a:buFont typeface="Comic Sans MS"/>
              <a:buChar char="●"/>
            </a:pPr>
            <a:r>
              <a:rPr lang="en" sz="2200">
                <a:solidFill>
                  <a:srgbClr val="EA9999"/>
                </a:solidFill>
                <a:latin typeface="Comic Sans MS"/>
                <a:ea typeface="Comic Sans MS"/>
                <a:cs typeface="Comic Sans MS"/>
                <a:sym typeface="Comic Sans MS"/>
              </a:rPr>
              <a:t>Not enough data</a:t>
            </a:r>
            <a:endParaRPr sz="1600">
              <a:solidFill>
                <a:srgbClr val="EA9999"/>
              </a:solidFill>
            </a:endParaRPr>
          </a:p>
        </p:txBody>
      </p:sp>
      <p:cxnSp>
        <p:nvCxnSpPr>
          <p:cNvPr id="574" name="Google Shape;574;p61"/>
          <p:cNvCxnSpPr/>
          <p:nvPr/>
        </p:nvCxnSpPr>
        <p:spPr>
          <a:xfrm flipH="1">
            <a:off x="2602725" y="2869350"/>
            <a:ext cx="9000" cy="479700"/>
          </a:xfrm>
          <a:prstGeom prst="straightConnector1">
            <a:avLst/>
          </a:prstGeom>
          <a:noFill/>
          <a:ln cap="flat" cmpd="sng" w="9525">
            <a:solidFill>
              <a:schemeClr val="dk2"/>
            </a:solidFill>
            <a:prstDash val="solid"/>
            <a:round/>
            <a:headEnd len="med" w="med" type="none"/>
            <a:tailEnd len="med" w="med" type="triangle"/>
          </a:ln>
        </p:spPr>
      </p:cxnSp>
      <p:sp>
        <p:nvSpPr>
          <p:cNvPr id="575" name="Google Shape;575;p61"/>
          <p:cNvSpPr/>
          <p:nvPr/>
        </p:nvSpPr>
        <p:spPr>
          <a:xfrm>
            <a:off x="2480175" y="2869350"/>
            <a:ext cx="254100" cy="479700"/>
          </a:xfrm>
          <a:prstGeom prst="down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2"/>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62"/>
          <p:cNvGrpSpPr/>
          <p:nvPr/>
        </p:nvGrpSpPr>
        <p:grpSpPr>
          <a:xfrm>
            <a:off x="629692" y="1105264"/>
            <a:ext cx="144992" cy="269768"/>
            <a:chOff x="629692" y="1105264"/>
            <a:chExt cx="144992" cy="269768"/>
          </a:xfrm>
        </p:grpSpPr>
        <p:sp>
          <p:nvSpPr>
            <p:cNvPr id="582" name="Google Shape;582;p62"/>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2"/>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62">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585" name="Google Shape;585;p62">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4</a:t>
            </a:r>
            <a:endParaRPr sz="1000"/>
          </a:p>
        </p:txBody>
      </p:sp>
      <p:sp>
        <p:nvSpPr>
          <p:cNvPr id="586" name="Google Shape;586;p62">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87" name="Google Shape;587;p62">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88" name="Google Shape;588;p62"/>
          <p:cNvSpPr txBox="1"/>
          <p:nvPr>
            <p:ph idx="4294967295" type="subTitle"/>
          </p:nvPr>
        </p:nvSpPr>
        <p:spPr>
          <a:xfrm>
            <a:off x="1080925" y="1414200"/>
            <a:ext cx="6489300" cy="249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Cuda out of memory: </a:t>
            </a:r>
            <a:endParaRPr sz="2000">
              <a:solidFill>
                <a:schemeClr val="lt1"/>
              </a:solidFill>
              <a:latin typeface="Comic Sans MS"/>
              <a:ea typeface="Comic Sans MS"/>
              <a:cs typeface="Comic Sans MS"/>
              <a:sym typeface="Comic Sans MS"/>
            </a:endParaRPr>
          </a:p>
          <a:p>
            <a:pPr indent="-355600" lvl="1" marL="914400" rtl="0" algn="l">
              <a:spcBef>
                <a:spcPts val="16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Reduce batch size in training: 32 → 6</a:t>
            </a:r>
            <a:endParaRPr sz="2000">
              <a:solidFill>
                <a:schemeClr val="lt1"/>
              </a:solidFill>
              <a:latin typeface="Comic Sans MS"/>
              <a:ea typeface="Comic Sans MS"/>
              <a:cs typeface="Comic Sans MS"/>
              <a:sym typeface="Comic Sans MS"/>
            </a:endParaRPr>
          </a:p>
          <a:p>
            <a:pPr indent="-355600" lvl="1" marL="914400" rtl="0" algn="l">
              <a:spcBef>
                <a:spcPts val="1600"/>
              </a:spcBef>
              <a:spcAft>
                <a:spcPts val="160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Set </a:t>
            </a:r>
            <a:r>
              <a:rPr lang="en" sz="2000">
                <a:solidFill>
                  <a:schemeClr val="accent3"/>
                </a:solidFill>
                <a:latin typeface="Comic Sans MS"/>
                <a:ea typeface="Comic Sans MS"/>
                <a:cs typeface="Comic Sans MS"/>
                <a:sym typeface="Comic Sans MS"/>
              </a:rPr>
              <a:t>torch no_grad()</a:t>
            </a:r>
            <a:r>
              <a:rPr lang="en" sz="2000">
                <a:solidFill>
                  <a:schemeClr val="lt1"/>
                </a:solidFill>
                <a:latin typeface="Comic Sans MS"/>
                <a:ea typeface="Comic Sans MS"/>
                <a:cs typeface="Comic Sans MS"/>
                <a:sym typeface="Comic Sans MS"/>
              </a:rPr>
              <a:t> in validation and test</a:t>
            </a:r>
            <a:endParaRPr sz="1300">
              <a:solidFill>
                <a:schemeClr val="lt1"/>
              </a:solidFill>
            </a:endParaRPr>
          </a:p>
        </p:txBody>
      </p:sp>
      <p:sp>
        <p:nvSpPr>
          <p:cNvPr id="589" name="Google Shape;589;p62"/>
          <p:cNvSpPr txBox="1"/>
          <p:nvPr>
            <p:ph idx="3" type="title"/>
          </p:nvPr>
        </p:nvSpPr>
        <p:spPr>
          <a:xfrm>
            <a:off x="1080925" y="359925"/>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Error Analysis II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3"/>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63"/>
          <p:cNvGrpSpPr/>
          <p:nvPr/>
        </p:nvGrpSpPr>
        <p:grpSpPr>
          <a:xfrm>
            <a:off x="629692" y="1105264"/>
            <a:ext cx="144992" cy="269768"/>
            <a:chOff x="629692" y="1105264"/>
            <a:chExt cx="144992" cy="269768"/>
          </a:xfrm>
        </p:grpSpPr>
        <p:sp>
          <p:nvSpPr>
            <p:cNvPr id="596" name="Google Shape;596;p63"/>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3"/>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63">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599" name="Google Shape;599;p63">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4</a:t>
            </a:r>
            <a:endParaRPr sz="1000"/>
          </a:p>
        </p:txBody>
      </p:sp>
      <p:sp>
        <p:nvSpPr>
          <p:cNvPr id="600" name="Google Shape;600;p63">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01" name="Google Shape;601;p63">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02" name="Google Shape;602;p63"/>
          <p:cNvSpPr txBox="1"/>
          <p:nvPr>
            <p:ph idx="3" type="title"/>
          </p:nvPr>
        </p:nvSpPr>
        <p:spPr>
          <a:xfrm>
            <a:off x="1080925" y="359925"/>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Error Analysis III</a:t>
            </a:r>
            <a:endParaRPr/>
          </a:p>
        </p:txBody>
      </p:sp>
      <p:sp>
        <p:nvSpPr>
          <p:cNvPr id="603" name="Google Shape;603;p63"/>
          <p:cNvSpPr txBox="1"/>
          <p:nvPr>
            <p:ph idx="4294967295" type="subTitle"/>
          </p:nvPr>
        </p:nvSpPr>
        <p:spPr>
          <a:xfrm>
            <a:off x="1080925" y="1375025"/>
            <a:ext cx="7624800" cy="347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Unmatched tokenizer between question and context</a:t>
            </a:r>
            <a:endParaRPr sz="2000">
              <a:solidFill>
                <a:schemeClr val="lt1"/>
              </a:solidFill>
              <a:latin typeface="Comic Sans MS"/>
              <a:ea typeface="Comic Sans MS"/>
              <a:cs typeface="Comic Sans MS"/>
              <a:sym typeface="Comic Sans MS"/>
            </a:endParaRPr>
          </a:p>
          <a:p>
            <a:pPr indent="-355600" lvl="1" marL="914400" rtl="0" algn="l">
              <a:spcBef>
                <a:spcPts val="10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Answers longer than cut context</a:t>
            </a:r>
            <a:endParaRPr sz="2000">
              <a:solidFill>
                <a:schemeClr val="lt1"/>
              </a:solidFill>
              <a:latin typeface="Comic Sans MS"/>
              <a:ea typeface="Comic Sans MS"/>
              <a:cs typeface="Comic Sans MS"/>
              <a:sym typeface="Comic Sans MS"/>
            </a:endParaRPr>
          </a:p>
          <a:p>
            <a:pPr indent="-355600" lvl="1" marL="914400" rtl="0" algn="l">
              <a:spcBef>
                <a:spcPts val="10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Answer tokenization different from context</a:t>
            </a:r>
            <a:endParaRPr sz="2000">
              <a:solidFill>
                <a:schemeClr val="lt1"/>
              </a:solidFill>
              <a:latin typeface="Comic Sans MS"/>
              <a:ea typeface="Comic Sans MS"/>
              <a:cs typeface="Comic Sans MS"/>
              <a:sym typeface="Comic Sans MS"/>
            </a:endParaRPr>
          </a:p>
          <a:p>
            <a:pPr indent="-355600" lvl="0" marL="457200" rtl="0" algn="l">
              <a:spcBef>
                <a:spcPts val="10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Example: </a:t>
            </a:r>
            <a:endParaRPr sz="2000">
              <a:solidFill>
                <a:schemeClr val="lt1"/>
              </a:solidFill>
              <a:latin typeface="Comic Sans MS"/>
              <a:ea typeface="Comic Sans MS"/>
              <a:cs typeface="Comic Sans MS"/>
              <a:sym typeface="Comic Sans MS"/>
            </a:endParaRPr>
          </a:p>
          <a:p>
            <a:pPr indent="-355600" lvl="1" marL="914400" rtl="0" algn="l">
              <a:spcBef>
                <a:spcPts val="10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Answer tokens: ‘2016’ ‘年’ ‘5’ ‘月’</a:t>
            </a:r>
            <a:endParaRPr sz="2000">
              <a:solidFill>
                <a:schemeClr val="lt1"/>
              </a:solidFill>
              <a:latin typeface="Comic Sans MS"/>
              <a:ea typeface="Comic Sans MS"/>
              <a:cs typeface="Comic Sans MS"/>
              <a:sym typeface="Comic Sans MS"/>
            </a:endParaRPr>
          </a:p>
          <a:p>
            <a:pPr indent="-355600" lvl="1" marL="914400" rtl="0" algn="l">
              <a:spcBef>
                <a:spcPts val="1000"/>
              </a:spcBef>
              <a:spcAft>
                <a:spcPts val="100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Context tokens: ‘严’ ‘x1’ ‘#2016’ ‘年’</a:t>
            </a:r>
            <a:endParaRPr sz="2000">
              <a:solidFill>
                <a:schemeClr val="lt1"/>
              </a:solidFill>
              <a:latin typeface="Comic Sans MS"/>
              <a:ea typeface="Comic Sans MS"/>
              <a:cs typeface="Comic Sans MS"/>
              <a:sym typeface="Comic Sans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4"/>
          <p:cNvSpPr txBox="1"/>
          <p:nvPr>
            <p:ph type="title"/>
          </p:nvPr>
        </p:nvSpPr>
        <p:spPr>
          <a:xfrm>
            <a:off x="5281225" y="2092375"/>
            <a:ext cx="3929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Comic Sans MS"/>
                <a:ea typeface="Comic Sans MS"/>
                <a:cs typeface="Comic Sans MS"/>
                <a:sym typeface="Comic Sans MS"/>
              </a:rPr>
              <a:t>Future Work</a:t>
            </a:r>
            <a:endParaRPr b="1" sz="3200">
              <a:latin typeface="Comic Sans MS"/>
              <a:ea typeface="Comic Sans MS"/>
              <a:cs typeface="Comic Sans MS"/>
              <a:sym typeface="Comic Sans MS"/>
            </a:endParaRPr>
          </a:p>
        </p:txBody>
      </p:sp>
      <p:sp>
        <p:nvSpPr>
          <p:cNvPr id="609" name="Google Shape;609;p64"/>
          <p:cNvSpPr txBox="1"/>
          <p:nvPr>
            <p:ph idx="2" type="title"/>
          </p:nvPr>
        </p:nvSpPr>
        <p:spPr>
          <a:xfrm>
            <a:off x="5281225" y="990700"/>
            <a:ext cx="768300" cy="841800"/>
          </a:xfrm>
          <a:prstGeom prst="rect">
            <a:avLst/>
          </a:prstGeom>
        </p:spPr>
        <p:txBody>
          <a:bodyPr anchorCtr="0" anchor="b" bIns="91425" lIns="18287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5</a:t>
            </a:r>
            <a:endParaRPr b="1">
              <a:latin typeface="Comic Sans MS"/>
              <a:ea typeface="Comic Sans MS"/>
              <a:cs typeface="Comic Sans MS"/>
              <a:sym typeface="Comic Sans MS"/>
            </a:endParaRPr>
          </a:p>
        </p:txBody>
      </p:sp>
      <p:sp>
        <p:nvSpPr>
          <p:cNvPr id="610" name="Google Shape;610;p64"/>
          <p:cNvSpPr txBox="1"/>
          <p:nvPr>
            <p:ph idx="1" type="subTitle"/>
          </p:nvPr>
        </p:nvSpPr>
        <p:spPr>
          <a:xfrm>
            <a:off x="5281225" y="2934175"/>
            <a:ext cx="3156600" cy="195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omic Sans MS"/>
              <a:buChar char="❏"/>
            </a:pPr>
            <a:r>
              <a:rPr lang="en">
                <a:solidFill>
                  <a:schemeClr val="lt1"/>
                </a:solidFill>
                <a:latin typeface="Comic Sans MS"/>
                <a:ea typeface="Comic Sans MS"/>
                <a:cs typeface="Comic Sans MS"/>
                <a:sym typeface="Comic Sans MS"/>
              </a:rPr>
              <a:t>Slide window</a:t>
            </a:r>
            <a:endParaRPr>
              <a:solidFill>
                <a:schemeClr val="lt1"/>
              </a:solidFill>
              <a:latin typeface="Comic Sans MS"/>
              <a:ea typeface="Comic Sans MS"/>
              <a:cs typeface="Comic Sans MS"/>
              <a:sym typeface="Comic Sans MS"/>
            </a:endParaRPr>
          </a:p>
          <a:p>
            <a:pPr indent="-342900" lvl="0" marL="457200" rtl="0" algn="l">
              <a:spcBef>
                <a:spcPts val="1600"/>
              </a:spcBef>
              <a:spcAft>
                <a:spcPts val="0"/>
              </a:spcAft>
              <a:buClr>
                <a:schemeClr val="lt1"/>
              </a:buClr>
              <a:buSzPts val="1800"/>
              <a:buFont typeface="Comic Sans MS"/>
              <a:buChar char="❏"/>
            </a:pPr>
            <a:r>
              <a:rPr lang="en">
                <a:solidFill>
                  <a:schemeClr val="lt1"/>
                </a:solidFill>
                <a:latin typeface="Comic Sans MS"/>
                <a:ea typeface="Comic Sans MS"/>
                <a:cs typeface="Comic Sans MS"/>
                <a:sym typeface="Comic Sans MS"/>
              </a:rPr>
              <a:t>Multi-task model</a:t>
            </a:r>
            <a:endParaRPr>
              <a:solidFill>
                <a:schemeClr val="lt1"/>
              </a:solidFill>
              <a:latin typeface="Comic Sans MS"/>
              <a:ea typeface="Comic Sans MS"/>
              <a:cs typeface="Comic Sans MS"/>
              <a:sym typeface="Comic Sans MS"/>
            </a:endParaRPr>
          </a:p>
          <a:p>
            <a:pPr indent="-342900" lvl="0" marL="457200" rtl="0" algn="l">
              <a:spcBef>
                <a:spcPts val="1600"/>
              </a:spcBef>
              <a:spcAft>
                <a:spcPts val="0"/>
              </a:spcAft>
              <a:buClr>
                <a:schemeClr val="lt1"/>
              </a:buClr>
              <a:buSzPts val="1800"/>
              <a:buFont typeface="Comic Sans MS"/>
              <a:buChar char="❏"/>
            </a:pPr>
            <a:r>
              <a:rPr lang="en">
                <a:solidFill>
                  <a:schemeClr val="lt1"/>
                </a:solidFill>
                <a:latin typeface="Comic Sans MS"/>
                <a:ea typeface="Comic Sans MS"/>
                <a:cs typeface="Comic Sans MS"/>
                <a:sym typeface="Comic Sans MS"/>
              </a:rPr>
              <a:t>Tokenizer</a:t>
            </a:r>
            <a:endParaRPr>
              <a:solidFill>
                <a:schemeClr val="lt1"/>
              </a:solidFill>
              <a:latin typeface="Comic Sans MS"/>
              <a:ea typeface="Comic Sans MS"/>
              <a:cs typeface="Comic Sans MS"/>
              <a:sym typeface="Comic Sans MS"/>
            </a:endParaRPr>
          </a:p>
          <a:p>
            <a:pPr indent="-342900" lvl="0" marL="457200" rtl="0" algn="l">
              <a:spcBef>
                <a:spcPts val="1600"/>
              </a:spcBef>
              <a:spcAft>
                <a:spcPts val="1600"/>
              </a:spcAft>
              <a:buClr>
                <a:schemeClr val="lt1"/>
              </a:buClr>
              <a:buSzPts val="1800"/>
              <a:buFont typeface="Comic Sans MS"/>
              <a:buChar char="❏"/>
            </a:pPr>
            <a:r>
              <a:rPr lang="en">
                <a:solidFill>
                  <a:schemeClr val="lt1"/>
                </a:solidFill>
                <a:latin typeface="Comic Sans MS"/>
                <a:ea typeface="Comic Sans MS"/>
                <a:cs typeface="Comic Sans MS"/>
                <a:sym typeface="Comic Sans MS"/>
              </a:rPr>
              <a:t>Answer YES/NO</a:t>
            </a:r>
            <a:endParaRPr>
              <a:solidFill>
                <a:schemeClr val="lt1"/>
              </a:solidFill>
              <a:latin typeface="Comic Sans MS"/>
              <a:ea typeface="Comic Sans MS"/>
              <a:cs typeface="Comic Sans MS"/>
              <a:sym typeface="Comic Sans MS"/>
            </a:endParaRPr>
          </a:p>
        </p:txBody>
      </p:sp>
      <p:sp>
        <p:nvSpPr>
          <p:cNvPr id="611" name="Google Shape;611;p64"/>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64"/>
          <p:cNvGrpSpPr/>
          <p:nvPr/>
        </p:nvGrpSpPr>
        <p:grpSpPr>
          <a:xfrm>
            <a:off x="629692" y="1105264"/>
            <a:ext cx="144992" cy="269768"/>
            <a:chOff x="629692" y="1105264"/>
            <a:chExt cx="144992" cy="269768"/>
          </a:xfrm>
        </p:grpSpPr>
        <p:sp>
          <p:nvSpPr>
            <p:cNvPr id="613" name="Google Shape;613;p64"/>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4"/>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64">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616" name="Google Shape;616;p64">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5</a:t>
            </a:r>
            <a:endParaRPr sz="1000"/>
          </a:p>
        </p:txBody>
      </p:sp>
      <p:sp>
        <p:nvSpPr>
          <p:cNvPr id="617" name="Google Shape;617;p64">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18" name="Google Shape;618;p64">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619" name="Google Shape;619;p64"/>
          <p:cNvGrpSpPr/>
          <p:nvPr/>
        </p:nvGrpSpPr>
        <p:grpSpPr>
          <a:xfrm>
            <a:off x="5017125" y="796150"/>
            <a:ext cx="4246000" cy="1230900"/>
            <a:chOff x="5017125" y="796150"/>
            <a:chExt cx="4246000" cy="1230900"/>
          </a:xfrm>
        </p:grpSpPr>
        <p:sp>
          <p:nvSpPr>
            <p:cNvPr id="620" name="Google Shape;620;p64"/>
            <p:cNvSpPr/>
            <p:nvPr/>
          </p:nvSpPr>
          <p:spPr>
            <a:xfrm>
              <a:off x="5017125" y="796150"/>
              <a:ext cx="1230900" cy="1230900"/>
            </a:xfrm>
            <a:prstGeom prst="donut">
              <a:avLst>
                <a:gd fmla="val 691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4"/>
            <p:cNvSpPr/>
            <p:nvPr/>
          </p:nvSpPr>
          <p:spPr>
            <a:xfrm>
              <a:off x="6192625" y="1403775"/>
              <a:ext cx="3070500" cy="8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5"/>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 name="Google Shape;627;p65"/>
          <p:cNvGrpSpPr/>
          <p:nvPr/>
        </p:nvGrpSpPr>
        <p:grpSpPr>
          <a:xfrm>
            <a:off x="629692" y="1105264"/>
            <a:ext cx="144992" cy="269768"/>
            <a:chOff x="629692" y="1105264"/>
            <a:chExt cx="144992" cy="269768"/>
          </a:xfrm>
        </p:grpSpPr>
        <p:sp>
          <p:nvSpPr>
            <p:cNvPr id="628" name="Google Shape;628;p65"/>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5"/>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65">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631" name="Google Shape;631;p65">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5</a:t>
            </a:r>
            <a:endParaRPr sz="1000"/>
          </a:p>
        </p:txBody>
      </p:sp>
      <p:sp>
        <p:nvSpPr>
          <p:cNvPr id="632" name="Google Shape;632;p65">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33" name="Google Shape;633;p65">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34" name="Google Shape;634;p65"/>
          <p:cNvSpPr txBox="1"/>
          <p:nvPr>
            <p:ph idx="4294967295" type="subTitle"/>
          </p:nvPr>
        </p:nvSpPr>
        <p:spPr>
          <a:xfrm>
            <a:off x="1194800" y="1105275"/>
            <a:ext cx="6489300" cy="3805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Train: Slide window</a:t>
            </a:r>
            <a:endParaRPr sz="2000">
              <a:solidFill>
                <a:schemeClr val="lt1"/>
              </a:solidFill>
              <a:latin typeface="Comic Sans MS"/>
              <a:ea typeface="Comic Sans MS"/>
              <a:cs typeface="Comic Sans MS"/>
              <a:sym typeface="Comic Sans MS"/>
            </a:endParaRPr>
          </a:p>
          <a:p>
            <a:pPr indent="-355600" lvl="1" marL="914400" rtl="0" algn="l">
              <a:spcBef>
                <a:spcPts val="16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Current: fixed window 64+[start]+128</a:t>
            </a:r>
            <a:endParaRPr sz="2000">
              <a:solidFill>
                <a:schemeClr val="lt1"/>
              </a:solidFill>
              <a:latin typeface="Comic Sans MS"/>
              <a:ea typeface="Comic Sans MS"/>
              <a:cs typeface="Comic Sans MS"/>
              <a:sym typeface="Comic Sans MS"/>
            </a:endParaRPr>
          </a:p>
          <a:p>
            <a:pPr indent="-355600" lvl="1" marL="914400" rtl="0" algn="l">
              <a:spcBef>
                <a:spcPts val="16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Slide window: length 300 </a:t>
            </a:r>
            <a:endParaRPr sz="2000">
              <a:solidFill>
                <a:schemeClr val="lt1"/>
              </a:solidFill>
              <a:latin typeface="Comic Sans MS"/>
              <a:ea typeface="Comic Sans MS"/>
              <a:cs typeface="Comic Sans MS"/>
              <a:sym typeface="Comic Sans MS"/>
            </a:endParaRPr>
          </a:p>
          <a:p>
            <a:pPr indent="-355600" lvl="0" marL="457200" rtl="0" algn="l">
              <a:spcBef>
                <a:spcPts val="16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Multitask Model: combine two models into one</a:t>
            </a:r>
            <a:endParaRPr sz="2000">
              <a:solidFill>
                <a:schemeClr val="lt1"/>
              </a:solidFill>
              <a:latin typeface="Comic Sans MS"/>
              <a:ea typeface="Comic Sans MS"/>
              <a:cs typeface="Comic Sans MS"/>
              <a:sym typeface="Comic Sans MS"/>
            </a:endParaRPr>
          </a:p>
          <a:p>
            <a:pPr indent="-355600" lvl="0" marL="457200" rtl="0" algn="l">
              <a:spcBef>
                <a:spcPts val="1600"/>
              </a:spcBef>
              <a:spcAft>
                <a:spcPts val="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Different tokenizer between answer and context</a:t>
            </a:r>
            <a:endParaRPr sz="2000">
              <a:solidFill>
                <a:schemeClr val="lt1"/>
              </a:solidFill>
              <a:latin typeface="Comic Sans MS"/>
              <a:ea typeface="Comic Sans MS"/>
              <a:cs typeface="Comic Sans MS"/>
              <a:sym typeface="Comic Sans MS"/>
            </a:endParaRPr>
          </a:p>
          <a:p>
            <a:pPr indent="-355600" lvl="0" marL="457200" rtl="0" algn="l">
              <a:spcBef>
                <a:spcPts val="1600"/>
              </a:spcBef>
              <a:spcAft>
                <a:spcPts val="1600"/>
              </a:spcAft>
              <a:buClr>
                <a:schemeClr val="lt1"/>
              </a:buClr>
              <a:buSzPts val="2000"/>
              <a:buFont typeface="Comic Sans MS"/>
              <a:buChar char="❏"/>
            </a:pPr>
            <a:r>
              <a:rPr lang="en" sz="2000">
                <a:solidFill>
                  <a:schemeClr val="lt1"/>
                </a:solidFill>
                <a:latin typeface="Comic Sans MS"/>
                <a:ea typeface="Comic Sans MS"/>
                <a:cs typeface="Comic Sans MS"/>
                <a:sym typeface="Comic Sans MS"/>
              </a:rPr>
              <a:t>Answer YES/NO questions</a:t>
            </a:r>
            <a:endParaRPr sz="1300">
              <a:solidFill>
                <a:schemeClr val="lt1"/>
              </a:solidFill>
              <a:latin typeface="Comic Sans MS"/>
              <a:ea typeface="Comic Sans MS"/>
              <a:cs typeface="Comic Sans MS"/>
              <a:sym typeface="Comic Sans MS"/>
            </a:endParaRPr>
          </a:p>
        </p:txBody>
      </p:sp>
      <p:sp>
        <p:nvSpPr>
          <p:cNvPr id="635" name="Google Shape;635;p65"/>
          <p:cNvSpPr txBox="1"/>
          <p:nvPr>
            <p:ph idx="3" type="title"/>
          </p:nvPr>
        </p:nvSpPr>
        <p:spPr>
          <a:xfrm>
            <a:off x="1080925" y="359925"/>
            <a:ext cx="5466300" cy="5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Comic Sans MS"/>
                <a:ea typeface="Comic Sans MS"/>
                <a:cs typeface="Comic Sans MS"/>
                <a:sym typeface="Comic Sans MS"/>
              </a:rPr>
              <a:t>Future Work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6"/>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66"/>
          <p:cNvGrpSpPr/>
          <p:nvPr/>
        </p:nvGrpSpPr>
        <p:grpSpPr>
          <a:xfrm>
            <a:off x="629692" y="1105264"/>
            <a:ext cx="144992" cy="269768"/>
            <a:chOff x="629692" y="1105264"/>
            <a:chExt cx="144992" cy="269768"/>
          </a:xfrm>
        </p:grpSpPr>
        <p:sp>
          <p:nvSpPr>
            <p:cNvPr id="642" name="Google Shape;642;p66"/>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6"/>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66">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600"/>
          </a:p>
        </p:txBody>
      </p:sp>
      <p:sp>
        <p:nvSpPr>
          <p:cNvPr id="645" name="Google Shape;645;p66">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p>
        </p:txBody>
      </p:sp>
      <p:sp>
        <p:nvSpPr>
          <p:cNvPr id="646" name="Google Shape;646;p66">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47" name="Google Shape;647;p66">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48" name="Google Shape;648;p66"/>
          <p:cNvSpPr txBox="1"/>
          <p:nvPr>
            <p:ph type="title"/>
          </p:nvPr>
        </p:nvSpPr>
        <p:spPr>
          <a:xfrm>
            <a:off x="4750550" y="1375025"/>
            <a:ext cx="3848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5000">
                <a:solidFill>
                  <a:schemeClr val="accent3"/>
                </a:solidFill>
                <a:latin typeface="Comic Sans MS"/>
                <a:ea typeface="Comic Sans MS"/>
                <a:cs typeface="Comic Sans MS"/>
                <a:sym typeface="Comic Sans MS"/>
              </a:rPr>
              <a:t>Thank you!</a:t>
            </a:r>
            <a:endParaRPr b="1" sz="5000">
              <a:solidFill>
                <a:schemeClr val="accent3"/>
              </a:solidFill>
              <a:latin typeface="Comic Sans MS"/>
              <a:ea typeface="Comic Sans MS"/>
              <a:cs typeface="Comic Sans MS"/>
              <a:sym typeface="Comic Sans MS"/>
            </a:endParaRPr>
          </a:p>
        </p:txBody>
      </p:sp>
      <p:sp>
        <p:nvSpPr>
          <p:cNvPr id="649" name="Google Shape;649;p66"/>
          <p:cNvSpPr txBox="1"/>
          <p:nvPr>
            <p:ph type="title"/>
          </p:nvPr>
        </p:nvSpPr>
        <p:spPr>
          <a:xfrm>
            <a:off x="4803850" y="2470675"/>
            <a:ext cx="4157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Comic Sans MS"/>
                <a:ea typeface="Comic Sans MS"/>
                <a:cs typeface="Comic Sans MS"/>
                <a:sym typeface="Comic Sans MS"/>
              </a:rPr>
              <a:t>Any Questions?</a:t>
            </a:r>
            <a:endParaRPr b="1" sz="3200">
              <a:solidFill>
                <a:schemeClr val="accent3"/>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5442825" y="2190075"/>
            <a:ext cx="3820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latin typeface="Comic Sans MS"/>
                <a:ea typeface="Comic Sans MS"/>
                <a:cs typeface="Comic Sans MS"/>
                <a:sym typeface="Comic Sans MS"/>
              </a:rPr>
              <a:t>P</a:t>
            </a:r>
            <a:r>
              <a:rPr b="1" lang="en" sz="3200">
                <a:latin typeface="Comic Sans MS"/>
                <a:ea typeface="Comic Sans MS"/>
                <a:cs typeface="Comic Sans MS"/>
                <a:sym typeface="Comic Sans MS"/>
              </a:rPr>
              <a:t>roblem Situation</a:t>
            </a:r>
            <a:endParaRPr b="1" sz="3200">
              <a:latin typeface="Comic Sans MS"/>
              <a:ea typeface="Comic Sans MS"/>
              <a:cs typeface="Comic Sans MS"/>
              <a:sym typeface="Comic Sans MS"/>
            </a:endParaRPr>
          </a:p>
        </p:txBody>
      </p:sp>
      <p:sp>
        <p:nvSpPr>
          <p:cNvPr id="200" name="Google Shape;200;p34"/>
          <p:cNvSpPr txBox="1"/>
          <p:nvPr>
            <p:ph idx="2" type="title"/>
          </p:nvPr>
        </p:nvSpPr>
        <p:spPr>
          <a:xfrm>
            <a:off x="5263450" y="990700"/>
            <a:ext cx="688500" cy="841800"/>
          </a:xfrm>
          <a:prstGeom prst="rect">
            <a:avLst/>
          </a:prstGeom>
        </p:spPr>
        <p:txBody>
          <a:bodyPr anchorCtr="0" anchor="b" bIns="91425" lIns="18287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1</a:t>
            </a:r>
            <a:endParaRPr b="1">
              <a:latin typeface="Comic Sans MS"/>
              <a:ea typeface="Comic Sans MS"/>
              <a:cs typeface="Comic Sans MS"/>
              <a:sym typeface="Comic Sans MS"/>
            </a:endParaRPr>
          </a:p>
        </p:txBody>
      </p:sp>
      <p:sp>
        <p:nvSpPr>
          <p:cNvPr id="201" name="Google Shape;201;p34"/>
          <p:cNvSpPr txBox="1"/>
          <p:nvPr>
            <p:ph idx="1" type="subTitle"/>
          </p:nvPr>
        </p:nvSpPr>
        <p:spPr>
          <a:xfrm>
            <a:off x="5523175" y="3123850"/>
            <a:ext cx="3156600" cy="957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Comic Sans MS"/>
              <a:buChar char="❏"/>
            </a:pPr>
            <a:r>
              <a:rPr lang="en" sz="1700">
                <a:solidFill>
                  <a:schemeClr val="lt1"/>
                </a:solidFill>
                <a:latin typeface="Comic Sans MS"/>
                <a:ea typeface="Comic Sans MS"/>
                <a:cs typeface="Comic Sans MS"/>
                <a:sym typeface="Comic Sans MS"/>
              </a:rPr>
              <a:t>S</a:t>
            </a:r>
            <a:r>
              <a:rPr lang="en" sz="1700">
                <a:solidFill>
                  <a:schemeClr val="lt1"/>
                </a:solidFill>
                <a:latin typeface="Comic Sans MS"/>
                <a:ea typeface="Comic Sans MS"/>
                <a:cs typeface="Comic Sans MS"/>
                <a:sym typeface="Comic Sans MS"/>
              </a:rPr>
              <a:t>ignificance</a:t>
            </a:r>
            <a:endParaRPr sz="1700">
              <a:solidFill>
                <a:schemeClr val="lt1"/>
              </a:solidFill>
              <a:latin typeface="Comic Sans MS"/>
              <a:ea typeface="Comic Sans MS"/>
              <a:cs typeface="Comic Sans MS"/>
              <a:sym typeface="Comic Sans MS"/>
            </a:endParaRPr>
          </a:p>
          <a:p>
            <a:pPr indent="-336550" lvl="0" marL="457200" rtl="0" algn="l">
              <a:spcBef>
                <a:spcPts val="1000"/>
              </a:spcBef>
              <a:spcAft>
                <a:spcPts val="0"/>
              </a:spcAft>
              <a:buClr>
                <a:schemeClr val="lt1"/>
              </a:buClr>
              <a:buSzPts val="1700"/>
              <a:buFont typeface="Comic Sans MS"/>
              <a:buChar char="❏"/>
            </a:pPr>
            <a:r>
              <a:rPr lang="en" sz="1700">
                <a:solidFill>
                  <a:schemeClr val="lt1"/>
                </a:solidFill>
                <a:latin typeface="Comic Sans MS"/>
                <a:ea typeface="Comic Sans MS"/>
                <a:cs typeface="Comic Sans MS"/>
                <a:sym typeface="Comic Sans MS"/>
              </a:rPr>
              <a:t>Problem Description  </a:t>
            </a:r>
            <a:endParaRPr sz="1700">
              <a:solidFill>
                <a:schemeClr val="lt1"/>
              </a:solidFill>
              <a:latin typeface="Comic Sans MS"/>
              <a:ea typeface="Comic Sans MS"/>
              <a:cs typeface="Comic Sans MS"/>
              <a:sym typeface="Comic Sans MS"/>
            </a:endParaRPr>
          </a:p>
          <a:p>
            <a:pPr indent="-336550" lvl="0" marL="457200" rtl="0" algn="l">
              <a:spcBef>
                <a:spcPts val="1000"/>
              </a:spcBef>
              <a:spcAft>
                <a:spcPts val="1000"/>
              </a:spcAft>
              <a:buClr>
                <a:schemeClr val="lt1"/>
              </a:buClr>
              <a:buSzPts val="1700"/>
              <a:buFont typeface="Comic Sans MS"/>
              <a:buChar char="❏"/>
            </a:pPr>
            <a:r>
              <a:rPr lang="en" sz="1700">
                <a:solidFill>
                  <a:schemeClr val="lt1"/>
                </a:solidFill>
                <a:latin typeface="Comic Sans MS"/>
                <a:ea typeface="Comic Sans MS"/>
                <a:cs typeface="Comic Sans MS"/>
                <a:sym typeface="Comic Sans MS"/>
              </a:rPr>
              <a:t>Expected Difficulties</a:t>
            </a:r>
            <a:endParaRPr sz="2200">
              <a:latin typeface="Comic Sans MS"/>
              <a:ea typeface="Comic Sans MS"/>
              <a:cs typeface="Comic Sans MS"/>
              <a:sym typeface="Comic Sans MS"/>
            </a:endParaRPr>
          </a:p>
        </p:txBody>
      </p:sp>
      <p:sp>
        <p:nvSpPr>
          <p:cNvPr id="202" name="Google Shape;202;p34"/>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4"/>
          <p:cNvGrpSpPr/>
          <p:nvPr/>
        </p:nvGrpSpPr>
        <p:grpSpPr>
          <a:xfrm>
            <a:off x="629692" y="1105264"/>
            <a:ext cx="144992" cy="269768"/>
            <a:chOff x="629692" y="1105264"/>
            <a:chExt cx="144992" cy="269768"/>
          </a:xfrm>
        </p:grpSpPr>
        <p:sp>
          <p:nvSpPr>
            <p:cNvPr id="204" name="Google Shape;204;p34"/>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34">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207" name="Google Shape;207;p34">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1</a:t>
            </a:r>
            <a:endParaRPr sz="1000"/>
          </a:p>
        </p:txBody>
      </p:sp>
      <p:sp>
        <p:nvSpPr>
          <p:cNvPr id="208" name="Google Shape;208;p34">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09" name="Google Shape;209;p34">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210" name="Google Shape;210;p34"/>
          <p:cNvGrpSpPr/>
          <p:nvPr/>
        </p:nvGrpSpPr>
        <p:grpSpPr>
          <a:xfrm>
            <a:off x="5017125" y="796150"/>
            <a:ext cx="4246000" cy="1230900"/>
            <a:chOff x="5017125" y="796150"/>
            <a:chExt cx="4246000" cy="1230900"/>
          </a:xfrm>
        </p:grpSpPr>
        <p:sp>
          <p:nvSpPr>
            <p:cNvPr id="211" name="Google Shape;211;p34"/>
            <p:cNvSpPr/>
            <p:nvPr/>
          </p:nvSpPr>
          <p:spPr>
            <a:xfrm>
              <a:off x="5017125" y="796150"/>
              <a:ext cx="1230900" cy="1230900"/>
            </a:xfrm>
            <a:prstGeom prst="donut">
              <a:avLst>
                <a:gd fmla="val 691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6192625" y="1403775"/>
              <a:ext cx="3070500" cy="8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1236775" y="310750"/>
            <a:ext cx="5474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Comic Sans MS"/>
                <a:ea typeface="Comic Sans MS"/>
                <a:cs typeface="Comic Sans MS"/>
                <a:sym typeface="Comic Sans MS"/>
              </a:rPr>
              <a:t>Significance</a:t>
            </a:r>
            <a:endParaRPr b="1" sz="3200">
              <a:solidFill>
                <a:schemeClr val="accent3"/>
              </a:solidFill>
              <a:latin typeface="Comic Sans MS"/>
              <a:ea typeface="Comic Sans MS"/>
              <a:cs typeface="Comic Sans MS"/>
              <a:sym typeface="Comic Sans MS"/>
            </a:endParaRPr>
          </a:p>
        </p:txBody>
      </p:sp>
      <p:sp>
        <p:nvSpPr>
          <p:cNvPr id="218" name="Google Shape;218;p35"/>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35"/>
          <p:cNvGrpSpPr/>
          <p:nvPr/>
        </p:nvGrpSpPr>
        <p:grpSpPr>
          <a:xfrm>
            <a:off x="629692" y="1105264"/>
            <a:ext cx="144992" cy="269768"/>
            <a:chOff x="629692" y="1105264"/>
            <a:chExt cx="144992" cy="269768"/>
          </a:xfrm>
        </p:grpSpPr>
        <p:sp>
          <p:nvSpPr>
            <p:cNvPr id="220" name="Google Shape;220;p35"/>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5">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223" name="Google Shape;223;p35"/>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p>
        </p:txBody>
      </p:sp>
      <p:sp>
        <p:nvSpPr>
          <p:cNvPr id="224" name="Google Shape;224;p35">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5" name="Google Shape;225;p35">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26" name="Google Shape;226;p35"/>
          <p:cNvSpPr txBox="1"/>
          <p:nvPr>
            <p:ph idx="1" type="subTitle"/>
          </p:nvPr>
        </p:nvSpPr>
        <p:spPr>
          <a:xfrm>
            <a:off x="1311475" y="1600750"/>
            <a:ext cx="6505800" cy="24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Comic Sans MS"/>
                <a:ea typeface="Comic Sans MS"/>
                <a:cs typeface="Comic Sans MS"/>
                <a:sym typeface="Comic Sans MS"/>
              </a:rPr>
              <a:t>Tons of cases form legal judgements (composed of summary of cases, descriptions of events, count opinions, judgement results).</a:t>
            </a:r>
            <a:endParaRPr sz="1800">
              <a:latin typeface="Comic Sans MS"/>
              <a:ea typeface="Comic Sans MS"/>
              <a:cs typeface="Comic Sans MS"/>
              <a:sym typeface="Comic Sans MS"/>
            </a:endParaRPr>
          </a:p>
          <a:p>
            <a:pPr indent="0" lvl="0" marL="0" rtl="0" algn="l">
              <a:spcBef>
                <a:spcPts val="1600"/>
              </a:spcBef>
              <a:spcAft>
                <a:spcPts val="0"/>
              </a:spcAft>
              <a:buClr>
                <a:schemeClr val="dk1"/>
              </a:buClr>
              <a:buSzPts val="1100"/>
              <a:buFont typeface="Arial"/>
              <a:buNone/>
            </a:pPr>
            <a:r>
              <a:rPr lang="en" sz="1800">
                <a:latin typeface="Comic Sans MS"/>
                <a:ea typeface="Comic Sans MS"/>
                <a:cs typeface="Comic Sans MS"/>
                <a:sym typeface="Comic Sans MS"/>
              </a:rPr>
              <a:t>Different </a:t>
            </a:r>
            <a:r>
              <a:rPr lang="en" sz="1800">
                <a:latin typeface="Comic Sans MS"/>
                <a:ea typeface="Comic Sans MS"/>
                <a:cs typeface="Comic Sans MS"/>
                <a:sym typeface="Comic Sans MS"/>
              </a:rPr>
              <a:t>judgement</a:t>
            </a:r>
            <a:r>
              <a:rPr lang="en" sz="1800">
                <a:latin typeface="Comic Sans MS"/>
                <a:ea typeface="Comic Sans MS"/>
                <a:cs typeface="Comic Sans MS"/>
                <a:sym typeface="Comic Sans MS"/>
              </a:rPr>
              <a:t> results on same case. </a:t>
            </a:r>
            <a:endParaRPr sz="1800">
              <a:latin typeface="Comic Sans MS"/>
              <a:ea typeface="Comic Sans MS"/>
              <a:cs typeface="Comic Sans MS"/>
              <a:sym typeface="Comic Sans MS"/>
            </a:endParaRPr>
          </a:p>
          <a:p>
            <a:pPr indent="0" lvl="0" marL="0" rtl="0" algn="l">
              <a:spcBef>
                <a:spcPts val="1600"/>
              </a:spcBef>
              <a:spcAft>
                <a:spcPts val="0"/>
              </a:spcAft>
              <a:buClr>
                <a:schemeClr val="dk1"/>
              </a:buClr>
              <a:buSzPts val="1100"/>
              <a:buFont typeface="Arial"/>
              <a:buNone/>
            </a:pPr>
            <a:r>
              <a:t/>
            </a:r>
            <a:endParaRPr sz="1800">
              <a:latin typeface="Comic Sans MS"/>
              <a:ea typeface="Comic Sans MS"/>
              <a:cs typeface="Comic Sans MS"/>
              <a:sym typeface="Comic Sans MS"/>
            </a:endParaRPr>
          </a:p>
          <a:p>
            <a:pPr indent="0" lvl="0" marL="0" rtl="0" algn="l">
              <a:spcBef>
                <a:spcPts val="1600"/>
              </a:spcBef>
              <a:spcAft>
                <a:spcPts val="1600"/>
              </a:spcAft>
              <a:buClr>
                <a:schemeClr val="dk1"/>
              </a:buClr>
              <a:buSzPts val="1100"/>
              <a:buFont typeface="Arial"/>
              <a:buNone/>
            </a:pPr>
            <a:r>
              <a:rPr lang="en" sz="1800">
                <a:latin typeface="Comic Sans MS"/>
                <a:ea typeface="Comic Sans MS"/>
                <a:cs typeface="Comic Sans MS"/>
                <a:sym typeface="Comic Sans MS"/>
              </a:rPr>
              <a:t>A time consuming process to extract relative information.</a:t>
            </a:r>
            <a:r>
              <a:rPr lang="en" sz="1500">
                <a:solidFill>
                  <a:srgbClr val="000000"/>
                </a:solidFill>
                <a:latin typeface="Comic Sans MS"/>
                <a:ea typeface="Comic Sans MS"/>
                <a:cs typeface="Comic Sans MS"/>
                <a:sym typeface="Comic Sans MS"/>
              </a:rPr>
              <a:t>s</a:t>
            </a:r>
            <a:endParaRPr sz="1800">
              <a:latin typeface="Comic Sans MS"/>
              <a:ea typeface="Comic Sans MS"/>
              <a:cs typeface="Comic Sans MS"/>
              <a:sym typeface="Comic Sans MS"/>
            </a:endParaRPr>
          </a:p>
        </p:txBody>
      </p:sp>
      <p:sp>
        <p:nvSpPr>
          <p:cNvPr id="227" name="Google Shape;227;p35"/>
          <p:cNvSpPr/>
          <p:nvPr/>
        </p:nvSpPr>
        <p:spPr>
          <a:xfrm>
            <a:off x="3888325" y="3182150"/>
            <a:ext cx="798300" cy="2541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1</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1296975" y="304750"/>
            <a:ext cx="42375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Comic Sans MS"/>
                <a:ea typeface="Comic Sans MS"/>
                <a:cs typeface="Comic Sans MS"/>
                <a:sym typeface="Comic Sans MS"/>
              </a:rPr>
              <a:t>MRC Solution</a:t>
            </a:r>
            <a:endParaRPr b="1" sz="3200">
              <a:solidFill>
                <a:schemeClr val="accent3"/>
              </a:solidFill>
              <a:latin typeface="Comic Sans MS"/>
              <a:ea typeface="Comic Sans MS"/>
              <a:cs typeface="Comic Sans MS"/>
              <a:sym typeface="Comic Sans MS"/>
            </a:endParaRPr>
          </a:p>
        </p:txBody>
      </p:sp>
      <p:sp>
        <p:nvSpPr>
          <p:cNvPr id="234" name="Google Shape;234;p36"/>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36"/>
          <p:cNvGrpSpPr/>
          <p:nvPr/>
        </p:nvGrpSpPr>
        <p:grpSpPr>
          <a:xfrm>
            <a:off x="629692" y="1105264"/>
            <a:ext cx="144992" cy="269768"/>
            <a:chOff x="629692" y="1105264"/>
            <a:chExt cx="144992" cy="269768"/>
          </a:xfrm>
        </p:grpSpPr>
        <p:sp>
          <p:nvSpPr>
            <p:cNvPr id="236" name="Google Shape;236;p36"/>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36">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239" name="Google Shape;239;p36"/>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p>
        </p:txBody>
      </p:sp>
      <p:sp>
        <p:nvSpPr>
          <p:cNvPr id="240" name="Google Shape;240;p36">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41" name="Google Shape;241;p36">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42" name="Google Shape;242;p36"/>
          <p:cNvSpPr txBox="1"/>
          <p:nvPr>
            <p:ph idx="1" type="subTitle"/>
          </p:nvPr>
        </p:nvSpPr>
        <p:spPr>
          <a:xfrm>
            <a:off x="1296975" y="1622800"/>
            <a:ext cx="5782200" cy="1808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SzPts val="1800"/>
              <a:buFont typeface="Comic Sans MS"/>
              <a:buChar char="❏"/>
            </a:pPr>
            <a:r>
              <a:rPr lang="en" sz="1800">
                <a:latin typeface="Comic Sans MS"/>
                <a:ea typeface="Comic Sans MS"/>
                <a:cs typeface="Comic Sans MS"/>
                <a:sym typeface="Comic Sans MS"/>
              </a:rPr>
              <a:t>Span-Extraction MRC on Chinese legal judgment documents. </a:t>
            </a:r>
            <a:endParaRPr sz="1800">
              <a:latin typeface="Comic Sans MS"/>
              <a:ea typeface="Comic Sans MS"/>
              <a:cs typeface="Comic Sans MS"/>
              <a:sym typeface="Comic Sans MS"/>
            </a:endParaRPr>
          </a:p>
        </p:txBody>
      </p:sp>
      <p:sp>
        <p:nvSpPr>
          <p:cNvPr id="243" name="Google Shape;243;p36">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1</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idx="1" type="subTitle"/>
          </p:nvPr>
        </p:nvSpPr>
        <p:spPr>
          <a:xfrm>
            <a:off x="1098925" y="286900"/>
            <a:ext cx="5279400" cy="66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chemeClr val="accent3"/>
                </a:solidFill>
                <a:latin typeface="Comic Sans MS"/>
                <a:ea typeface="Comic Sans MS"/>
                <a:cs typeface="Comic Sans MS"/>
                <a:sym typeface="Comic Sans MS"/>
              </a:rPr>
              <a:t>Expected Difficulties</a:t>
            </a:r>
            <a:endParaRPr b="1" sz="3200">
              <a:solidFill>
                <a:schemeClr val="accent3"/>
              </a:solidFill>
              <a:latin typeface="Comic Sans MS"/>
              <a:ea typeface="Comic Sans MS"/>
              <a:cs typeface="Comic Sans MS"/>
              <a:sym typeface="Comic Sans MS"/>
            </a:endParaRPr>
          </a:p>
        </p:txBody>
      </p:sp>
      <p:sp>
        <p:nvSpPr>
          <p:cNvPr id="249" name="Google Shape;249;p37"/>
          <p:cNvSpPr txBox="1"/>
          <p:nvPr>
            <p:ph idx="2" type="subTitle"/>
          </p:nvPr>
        </p:nvSpPr>
        <p:spPr>
          <a:xfrm>
            <a:off x="1169975" y="1894625"/>
            <a:ext cx="6523200" cy="11628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Font typeface="Comic Sans MS"/>
              <a:buChar char="❏"/>
            </a:pPr>
            <a:r>
              <a:rPr lang="en" sz="2000">
                <a:latin typeface="Comic Sans MS"/>
                <a:ea typeface="Comic Sans MS"/>
                <a:cs typeface="Comic Sans MS"/>
                <a:sym typeface="Comic Sans MS"/>
              </a:rPr>
              <a:t>Chinese corpus datasets</a:t>
            </a:r>
            <a:endParaRPr sz="2000">
              <a:latin typeface="Comic Sans MS"/>
              <a:ea typeface="Comic Sans MS"/>
              <a:cs typeface="Comic Sans MS"/>
              <a:sym typeface="Comic Sans MS"/>
            </a:endParaRPr>
          </a:p>
          <a:p>
            <a:pPr indent="-355600" lvl="0" marL="457200" marR="0" rtl="0" algn="l">
              <a:lnSpc>
                <a:spcPct val="100000"/>
              </a:lnSpc>
              <a:spcBef>
                <a:spcPts val="1000"/>
              </a:spcBef>
              <a:spcAft>
                <a:spcPts val="0"/>
              </a:spcAft>
              <a:buSzPts val="2000"/>
              <a:buFont typeface="Comic Sans MS"/>
              <a:buChar char="❏"/>
            </a:pPr>
            <a:r>
              <a:rPr lang="en" sz="2000">
                <a:latin typeface="Comic Sans MS"/>
                <a:ea typeface="Comic Sans MS"/>
                <a:cs typeface="Comic Sans MS"/>
                <a:sym typeface="Comic Sans MS"/>
              </a:rPr>
              <a:t>Added ‘YES/NO’ answer </a:t>
            </a:r>
            <a:r>
              <a:rPr lang="en" sz="2000">
                <a:solidFill>
                  <a:schemeClr val="lt1"/>
                </a:solidFill>
                <a:latin typeface="Comic Sans MS"/>
                <a:ea typeface="Comic Sans MS"/>
                <a:cs typeface="Comic Sans MS"/>
                <a:sym typeface="Comic Sans MS"/>
              </a:rPr>
              <a:t>to the SQuAD dataset</a:t>
            </a:r>
            <a:endParaRPr sz="2000">
              <a:latin typeface="Comic Sans MS"/>
              <a:ea typeface="Comic Sans MS"/>
              <a:cs typeface="Comic Sans MS"/>
              <a:sym typeface="Comic Sans MS"/>
            </a:endParaRPr>
          </a:p>
          <a:p>
            <a:pPr indent="0" lvl="0" marL="0" rtl="0" algn="l">
              <a:spcBef>
                <a:spcPts val="1000"/>
              </a:spcBef>
              <a:spcAft>
                <a:spcPts val="1000"/>
              </a:spcAft>
              <a:buNone/>
            </a:pPr>
            <a:r>
              <a:t/>
            </a:r>
            <a:endParaRPr sz="2000">
              <a:latin typeface="Comic Sans MS"/>
              <a:ea typeface="Comic Sans MS"/>
              <a:cs typeface="Comic Sans MS"/>
              <a:sym typeface="Comic Sans MS"/>
            </a:endParaRPr>
          </a:p>
        </p:txBody>
      </p:sp>
      <p:sp>
        <p:nvSpPr>
          <p:cNvPr id="250" name="Google Shape;250;p37"/>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37"/>
          <p:cNvGrpSpPr/>
          <p:nvPr/>
        </p:nvGrpSpPr>
        <p:grpSpPr>
          <a:xfrm>
            <a:off x="629692" y="1105264"/>
            <a:ext cx="144992" cy="269768"/>
            <a:chOff x="629692" y="1105264"/>
            <a:chExt cx="144992" cy="269768"/>
          </a:xfrm>
        </p:grpSpPr>
        <p:sp>
          <p:nvSpPr>
            <p:cNvPr id="252" name="Google Shape;252;p37"/>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37">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255" name="Google Shape;255;p37">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1</a:t>
            </a:r>
            <a:endParaRPr sz="1000"/>
          </a:p>
        </p:txBody>
      </p:sp>
      <p:sp>
        <p:nvSpPr>
          <p:cNvPr id="256" name="Google Shape;256;p37">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57" name="Google Shape;257;p37">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5442825" y="2190075"/>
            <a:ext cx="2876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latin typeface="Comic Sans MS"/>
                <a:ea typeface="Comic Sans MS"/>
                <a:cs typeface="Comic Sans MS"/>
                <a:sym typeface="Comic Sans MS"/>
              </a:rPr>
              <a:t>Descriptive Analytics</a:t>
            </a:r>
            <a:endParaRPr b="1" sz="3200">
              <a:latin typeface="Comic Sans MS"/>
              <a:ea typeface="Comic Sans MS"/>
              <a:cs typeface="Comic Sans MS"/>
              <a:sym typeface="Comic Sans MS"/>
            </a:endParaRPr>
          </a:p>
        </p:txBody>
      </p:sp>
      <p:sp>
        <p:nvSpPr>
          <p:cNvPr id="263" name="Google Shape;263;p38"/>
          <p:cNvSpPr txBox="1"/>
          <p:nvPr>
            <p:ph idx="2" type="title"/>
          </p:nvPr>
        </p:nvSpPr>
        <p:spPr>
          <a:xfrm>
            <a:off x="5281200" y="1066450"/>
            <a:ext cx="759600" cy="841800"/>
          </a:xfrm>
          <a:prstGeom prst="rect">
            <a:avLst/>
          </a:prstGeom>
        </p:spPr>
        <p:txBody>
          <a:bodyPr anchorCtr="0" anchor="b" bIns="91425" lIns="18287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2</a:t>
            </a:r>
            <a:endParaRPr b="1">
              <a:latin typeface="Comic Sans MS"/>
              <a:ea typeface="Comic Sans MS"/>
              <a:cs typeface="Comic Sans MS"/>
              <a:sym typeface="Comic Sans MS"/>
            </a:endParaRPr>
          </a:p>
        </p:txBody>
      </p:sp>
      <p:sp>
        <p:nvSpPr>
          <p:cNvPr id="264" name="Google Shape;264;p38"/>
          <p:cNvSpPr txBox="1"/>
          <p:nvPr>
            <p:ph idx="1" type="subTitle"/>
          </p:nvPr>
        </p:nvSpPr>
        <p:spPr>
          <a:xfrm>
            <a:off x="5523175" y="3194900"/>
            <a:ext cx="3156600" cy="95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omic Sans MS"/>
              <a:buChar char="❏"/>
            </a:pPr>
            <a:r>
              <a:rPr lang="en">
                <a:solidFill>
                  <a:schemeClr val="lt1"/>
                </a:solidFill>
                <a:latin typeface="Comic Sans MS"/>
                <a:ea typeface="Comic Sans MS"/>
                <a:cs typeface="Comic Sans MS"/>
                <a:sym typeface="Comic Sans MS"/>
              </a:rPr>
              <a:t>dataset description </a:t>
            </a:r>
            <a:endParaRPr>
              <a:solidFill>
                <a:schemeClr val="lt1"/>
              </a:solidFill>
              <a:latin typeface="Comic Sans MS"/>
              <a:ea typeface="Comic Sans MS"/>
              <a:cs typeface="Comic Sans MS"/>
              <a:sym typeface="Comic Sans MS"/>
            </a:endParaRPr>
          </a:p>
          <a:p>
            <a:pPr indent="-342900" lvl="0" marL="457200" rtl="0" algn="l">
              <a:spcBef>
                <a:spcPts val="1000"/>
              </a:spcBef>
              <a:spcAft>
                <a:spcPts val="0"/>
              </a:spcAft>
              <a:buClr>
                <a:schemeClr val="lt1"/>
              </a:buClr>
              <a:buSzPts val="1800"/>
              <a:buFont typeface="Comic Sans MS"/>
              <a:buChar char="❏"/>
            </a:pPr>
            <a:r>
              <a:rPr lang="en">
                <a:solidFill>
                  <a:schemeClr val="lt1"/>
                </a:solidFill>
                <a:latin typeface="Comic Sans MS"/>
                <a:ea typeface="Comic Sans MS"/>
                <a:cs typeface="Comic Sans MS"/>
                <a:sym typeface="Comic Sans MS"/>
              </a:rPr>
              <a:t>data cleaning </a:t>
            </a:r>
            <a:endParaRPr>
              <a:solidFill>
                <a:schemeClr val="lt1"/>
              </a:solidFill>
              <a:latin typeface="Comic Sans MS"/>
              <a:ea typeface="Comic Sans MS"/>
              <a:cs typeface="Comic Sans MS"/>
              <a:sym typeface="Comic Sans MS"/>
            </a:endParaRPr>
          </a:p>
          <a:p>
            <a:pPr indent="-342900" lvl="0" marL="457200" rtl="0" algn="l">
              <a:spcBef>
                <a:spcPts val="1000"/>
              </a:spcBef>
              <a:spcAft>
                <a:spcPts val="1000"/>
              </a:spcAft>
              <a:buClr>
                <a:schemeClr val="lt1"/>
              </a:buClr>
              <a:buSzPts val="1800"/>
              <a:buFont typeface="Comic Sans MS"/>
              <a:buChar char="❏"/>
            </a:pPr>
            <a:r>
              <a:rPr lang="en">
                <a:solidFill>
                  <a:schemeClr val="lt1"/>
                </a:solidFill>
                <a:latin typeface="Comic Sans MS"/>
                <a:ea typeface="Comic Sans MS"/>
                <a:cs typeface="Comic Sans MS"/>
                <a:sym typeface="Comic Sans MS"/>
              </a:rPr>
              <a:t>visualization</a:t>
            </a:r>
            <a:endParaRPr>
              <a:solidFill>
                <a:schemeClr val="lt1"/>
              </a:solidFill>
              <a:latin typeface="Comic Sans MS"/>
              <a:ea typeface="Comic Sans MS"/>
              <a:cs typeface="Comic Sans MS"/>
              <a:sym typeface="Comic Sans MS"/>
            </a:endParaRPr>
          </a:p>
        </p:txBody>
      </p:sp>
      <p:sp>
        <p:nvSpPr>
          <p:cNvPr id="265" name="Google Shape;265;p38"/>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8"/>
          <p:cNvGrpSpPr/>
          <p:nvPr/>
        </p:nvGrpSpPr>
        <p:grpSpPr>
          <a:xfrm>
            <a:off x="629692" y="1105264"/>
            <a:ext cx="144992" cy="269768"/>
            <a:chOff x="629692" y="1105264"/>
            <a:chExt cx="144992" cy="269768"/>
          </a:xfrm>
        </p:grpSpPr>
        <p:sp>
          <p:nvSpPr>
            <p:cNvPr id="267" name="Google Shape;267;p38"/>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8">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270" name="Google Shape;270;p38">
            <a:hlinkClick action="ppaction://hlinksldjump" r:id="rId3"/>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2</a:t>
            </a:r>
            <a:endParaRPr sz="1000"/>
          </a:p>
        </p:txBody>
      </p:sp>
      <p:sp>
        <p:nvSpPr>
          <p:cNvPr id="271" name="Google Shape;271;p38">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72" name="Google Shape;272;p38">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grpSp>
        <p:nvGrpSpPr>
          <p:cNvPr id="273" name="Google Shape;273;p38"/>
          <p:cNvGrpSpPr/>
          <p:nvPr/>
        </p:nvGrpSpPr>
        <p:grpSpPr>
          <a:xfrm>
            <a:off x="5017125" y="796150"/>
            <a:ext cx="4246000" cy="1230900"/>
            <a:chOff x="5017125" y="796150"/>
            <a:chExt cx="4246000" cy="1230900"/>
          </a:xfrm>
        </p:grpSpPr>
        <p:sp>
          <p:nvSpPr>
            <p:cNvPr id="274" name="Google Shape;274;p38"/>
            <p:cNvSpPr/>
            <p:nvPr/>
          </p:nvSpPr>
          <p:spPr>
            <a:xfrm>
              <a:off x="5017125" y="796150"/>
              <a:ext cx="1230900" cy="1230900"/>
            </a:xfrm>
            <a:prstGeom prst="donut">
              <a:avLst>
                <a:gd fmla="val 691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6192625" y="1403775"/>
              <a:ext cx="3070500" cy="8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1216175" y="287575"/>
            <a:ext cx="7718400" cy="9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Comic Sans MS"/>
                <a:ea typeface="Comic Sans MS"/>
                <a:cs typeface="Comic Sans MS"/>
                <a:sym typeface="Comic Sans MS"/>
              </a:rPr>
              <a:t>CJRC Dataset </a:t>
            </a:r>
            <a:endParaRPr b="1" sz="2400">
              <a:solidFill>
                <a:schemeClr val="accent3"/>
              </a:solidFill>
              <a:latin typeface="Comic Sans MS"/>
              <a:ea typeface="Comic Sans MS"/>
              <a:cs typeface="Comic Sans MS"/>
              <a:sym typeface="Comic Sans MS"/>
            </a:endParaRPr>
          </a:p>
          <a:p>
            <a:pPr indent="0" lvl="0" marL="0" rtl="0" algn="l">
              <a:spcBef>
                <a:spcPts val="0"/>
              </a:spcBef>
              <a:spcAft>
                <a:spcPts val="0"/>
              </a:spcAft>
              <a:buNone/>
            </a:pPr>
            <a:r>
              <a:rPr b="1" lang="en" sz="2400">
                <a:solidFill>
                  <a:schemeClr val="accent3"/>
                </a:solidFill>
                <a:latin typeface="Comic Sans MS"/>
                <a:ea typeface="Comic Sans MS"/>
                <a:cs typeface="Comic Sans MS"/>
                <a:sym typeface="Comic Sans MS"/>
              </a:rPr>
              <a:t>(Chinese </a:t>
            </a:r>
            <a:r>
              <a:rPr b="1" lang="en" sz="2400">
                <a:solidFill>
                  <a:schemeClr val="accent3"/>
                </a:solidFill>
                <a:latin typeface="Comic Sans MS"/>
                <a:ea typeface="Comic Sans MS"/>
                <a:cs typeface="Comic Sans MS"/>
                <a:sym typeface="Comic Sans MS"/>
              </a:rPr>
              <a:t>Judgement</a:t>
            </a:r>
            <a:r>
              <a:rPr b="1" lang="en" sz="2400">
                <a:solidFill>
                  <a:schemeClr val="accent3"/>
                </a:solidFill>
                <a:latin typeface="Comic Sans MS"/>
                <a:ea typeface="Comic Sans MS"/>
                <a:cs typeface="Comic Sans MS"/>
                <a:sym typeface="Comic Sans MS"/>
              </a:rPr>
              <a:t> Reading Comprehension)</a:t>
            </a:r>
            <a:endParaRPr b="1" sz="2400">
              <a:solidFill>
                <a:schemeClr val="accent3"/>
              </a:solidFill>
              <a:latin typeface="Comic Sans MS"/>
              <a:ea typeface="Comic Sans MS"/>
              <a:cs typeface="Comic Sans MS"/>
              <a:sym typeface="Comic Sans MS"/>
            </a:endParaRPr>
          </a:p>
        </p:txBody>
      </p:sp>
      <p:sp>
        <p:nvSpPr>
          <p:cNvPr id="281" name="Google Shape;281;p39"/>
          <p:cNvSpPr txBox="1"/>
          <p:nvPr>
            <p:ph idx="1" type="subTitle"/>
          </p:nvPr>
        </p:nvSpPr>
        <p:spPr>
          <a:xfrm>
            <a:off x="579600" y="1504925"/>
            <a:ext cx="8557200" cy="3284700"/>
          </a:xfrm>
          <a:prstGeom prst="rect">
            <a:avLst/>
          </a:prstGeom>
        </p:spPr>
        <p:txBody>
          <a:bodyPr anchorCtr="0" anchor="t" bIns="91425" lIns="91425" spcFirstLastPara="1" rIns="91425" wrap="square" tIns="91425">
            <a:noAutofit/>
          </a:bodyPr>
          <a:lstStyle/>
          <a:p>
            <a:pPr indent="457200" lvl="0" marL="0" rtl="0" algn="l">
              <a:spcBef>
                <a:spcPts val="1000"/>
              </a:spcBef>
              <a:spcAft>
                <a:spcPts val="0"/>
              </a:spcAft>
              <a:buNone/>
            </a:pPr>
            <a:r>
              <a:rPr lang="en" sz="1600">
                <a:latin typeface="Comic Sans MS"/>
                <a:ea typeface="Comic Sans MS"/>
                <a:cs typeface="Comic Sans MS"/>
                <a:sym typeface="Comic Sans MS"/>
              </a:rPr>
              <a:t>P</a:t>
            </a:r>
            <a:r>
              <a:rPr lang="en" sz="1600">
                <a:latin typeface="Comic Sans MS"/>
                <a:ea typeface="Comic Sans MS"/>
                <a:cs typeface="Comic Sans MS"/>
                <a:sym typeface="Comic Sans MS"/>
              </a:rPr>
              <a:t>ublic legal judgment documents from the “China Judgment Documents Network” </a:t>
            </a:r>
            <a:endParaRPr sz="1600">
              <a:latin typeface="Comic Sans MS"/>
              <a:ea typeface="Comic Sans MS"/>
              <a:cs typeface="Comic Sans MS"/>
              <a:sym typeface="Comic Sans MS"/>
            </a:endParaRPr>
          </a:p>
          <a:p>
            <a:pPr indent="-330200" lvl="0" marL="914400" marR="0" rtl="0" algn="l">
              <a:lnSpc>
                <a:spcPct val="100000"/>
              </a:lnSpc>
              <a:spcBef>
                <a:spcPts val="1000"/>
              </a:spcBef>
              <a:spcAft>
                <a:spcPts val="0"/>
              </a:spcAft>
              <a:buSzPts val="1600"/>
              <a:buFont typeface="Comic Sans MS"/>
              <a:buChar char="❏"/>
            </a:pPr>
            <a:r>
              <a:rPr lang="en" sz="1600">
                <a:latin typeface="Comic Sans MS"/>
                <a:ea typeface="Comic Sans MS"/>
                <a:cs typeface="Comic Sans MS"/>
                <a:sym typeface="Comic Sans MS"/>
              </a:rPr>
              <a:t>C</a:t>
            </a:r>
            <a:r>
              <a:rPr lang="en" sz="1600">
                <a:latin typeface="Comic Sans MS"/>
                <a:ea typeface="Comic Sans MS"/>
                <a:cs typeface="Comic Sans MS"/>
                <a:sym typeface="Comic Sans MS"/>
              </a:rPr>
              <a:t>ivil and criminal judgments</a:t>
            </a:r>
            <a:endParaRPr sz="1600">
              <a:latin typeface="Comic Sans MS"/>
              <a:ea typeface="Comic Sans MS"/>
              <a:cs typeface="Comic Sans MS"/>
              <a:sym typeface="Comic Sans MS"/>
            </a:endParaRPr>
          </a:p>
          <a:p>
            <a:pPr indent="-330200" lvl="0" marL="914400" marR="0" rtl="0" algn="l">
              <a:lnSpc>
                <a:spcPct val="100000"/>
              </a:lnSpc>
              <a:spcBef>
                <a:spcPts val="1000"/>
              </a:spcBef>
              <a:spcAft>
                <a:spcPts val="0"/>
              </a:spcAft>
              <a:buSzPts val="1600"/>
              <a:buFont typeface="Comic Sans MS"/>
              <a:buChar char="❏"/>
            </a:pPr>
            <a:r>
              <a:rPr lang="en" sz="1600">
                <a:latin typeface="Comic Sans MS"/>
                <a:ea typeface="Comic Sans MS"/>
                <a:cs typeface="Comic Sans MS"/>
                <a:sym typeface="Comic Sans MS"/>
              </a:rPr>
              <a:t>Descriptions of 10,000 judgments issued by the Supreme People's Court of China</a:t>
            </a:r>
            <a:endParaRPr sz="1600">
              <a:latin typeface="Comic Sans MS"/>
              <a:ea typeface="Comic Sans MS"/>
              <a:cs typeface="Comic Sans MS"/>
              <a:sym typeface="Comic Sans MS"/>
            </a:endParaRPr>
          </a:p>
          <a:p>
            <a:pPr indent="-330200" lvl="0" marL="914400" marR="0" rtl="0" algn="l">
              <a:lnSpc>
                <a:spcPct val="100000"/>
              </a:lnSpc>
              <a:spcBef>
                <a:spcPts val="1000"/>
              </a:spcBef>
              <a:spcAft>
                <a:spcPts val="0"/>
              </a:spcAft>
              <a:buSzPts val="1600"/>
              <a:buFont typeface="Comic Sans MS"/>
              <a:buChar char="❏"/>
            </a:pPr>
            <a:r>
              <a:rPr lang="en" sz="1600">
                <a:latin typeface="Comic Sans MS"/>
                <a:ea typeface="Comic Sans MS"/>
                <a:cs typeface="Comic Sans MS"/>
                <a:sym typeface="Comic Sans MS"/>
              </a:rPr>
              <a:t>Legal experts marked 4 to 5 Question Answer pairs </a:t>
            </a:r>
            <a:endParaRPr sz="1600">
              <a:solidFill>
                <a:schemeClr val="lt1"/>
              </a:solidFill>
              <a:latin typeface="Comic Sans MS"/>
              <a:ea typeface="Comic Sans MS"/>
              <a:cs typeface="Comic Sans MS"/>
              <a:sym typeface="Comic Sans MS"/>
            </a:endParaRPr>
          </a:p>
          <a:p>
            <a:pPr indent="-330200" lvl="0" marL="914400" rtl="0" algn="l">
              <a:spcBef>
                <a:spcPts val="1000"/>
              </a:spcBef>
              <a:spcAft>
                <a:spcPts val="0"/>
              </a:spcAft>
              <a:buSzPts val="1600"/>
              <a:buFont typeface="Comic Sans MS"/>
              <a:buChar char="❏"/>
            </a:pPr>
            <a:r>
              <a:rPr lang="en" sz="1600">
                <a:latin typeface="Comic Sans MS"/>
                <a:ea typeface="Comic Sans MS"/>
                <a:cs typeface="Comic Sans MS"/>
                <a:sym typeface="Comic Sans MS"/>
              </a:rPr>
              <a:t>Big_train_data.json,  Dev_ground_truth.json,  </a:t>
            </a:r>
            <a:r>
              <a:rPr lang="en" sz="1600">
                <a:latin typeface="Comic Sans MS"/>
                <a:ea typeface="Comic Sans MS"/>
                <a:cs typeface="Comic Sans MS"/>
                <a:sym typeface="Comic Sans MS"/>
              </a:rPr>
              <a:t>t</a:t>
            </a:r>
            <a:r>
              <a:rPr lang="en" sz="1600">
                <a:latin typeface="Comic Sans MS"/>
                <a:ea typeface="Comic Sans MS"/>
                <a:cs typeface="Comic Sans MS"/>
                <a:sym typeface="Comic Sans MS"/>
              </a:rPr>
              <a:t>est_ground_truth.json</a:t>
            </a:r>
            <a:endParaRPr sz="1600">
              <a:latin typeface="Comic Sans MS"/>
              <a:ea typeface="Comic Sans MS"/>
              <a:cs typeface="Comic Sans MS"/>
              <a:sym typeface="Comic Sans MS"/>
            </a:endParaRPr>
          </a:p>
          <a:p>
            <a:pPr indent="457200" lvl="0" marL="0" rtl="0" algn="l">
              <a:spcBef>
                <a:spcPts val="1000"/>
              </a:spcBef>
              <a:spcAft>
                <a:spcPts val="0"/>
              </a:spcAft>
              <a:buNone/>
            </a:pPr>
            <a:r>
              <a:rPr lang="en" sz="1600">
                <a:latin typeface="Comic Sans MS"/>
                <a:ea typeface="Comic Sans MS"/>
                <a:cs typeface="Comic Sans MS"/>
                <a:sym typeface="Comic Sans MS"/>
              </a:rPr>
              <a:t>The datasets imitate format with SQuAD 2.0. </a:t>
            </a:r>
            <a:endParaRPr sz="1600">
              <a:latin typeface="Comic Sans MS"/>
              <a:ea typeface="Comic Sans MS"/>
              <a:cs typeface="Comic Sans MS"/>
              <a:sym typeface="Comic Sans MS"/>
            </a:endParaRPr>
          </a:p>
          <a:p>
            <a:pPr indent="0" lvl="0" marL="0" rtl="0" algn="l">
              <a:spcBef>
                <a:spcPts val="1000"/>
              </a:spcBef>
              <a:spcAft>
                <a:spcPts val="0"/>
              </a:spcAft>
              <a:buNone/>
            </a:pPr>
            <a:r>
              <a:t/>
            </a:r>
            <a:endParaRPr sz="1600">
              <a:latin typeface="Comic Sans MS"/>
              <a:ea typeface="Comic Sans MS"/>
              <a:cs typeface="Comic Sans MS"/>
              <a:sym typeface="Comic Sans MS"/>
            </a:endParaRPr>
          </a:p>
          <a:p>
            <a:pPr indent="0" lvl="0" marL="0" rtl="0" algn="l">
              <a:spcBef>
                <a:spcPts val="1000"/>
              </a:spcBef>
              <a:spcAft>
                <a:spcPts val="1000"/>
              </a:spcAft>
              <a:buNone/>
            </a:pPr>
            <a:r>
              <a:t/>
            </a:r>
            <a:endParaRPr sz="1600">
              <a:latin typeface="Comic Sans MS"/>
              <a:ea typeface="Comic Sans MS"/>
              <a:cs typeface="Comic Sans MS"/>
              <a:sym typeface="Comic Sans MS"/>
            </a:endParaRPr>
          </a:p>
        </p:txBody>
      </p:sp>
      <p:sp>
        <p:nvSpPr>
          <p:cNvPr id="282" name="Google Shape;282;p39"/>
          <p:cNvSpPr/>
          <p:nvPr/>
        </p:nvSpPr>
        <p:spPr>
          <a:xfrm>
            <a:off x="492045" y="0"/>
            <a:ext cx="299744" cy="1234986"/>
          </a:xfrm>
          <a:custGeom>
            <a:rect b="b" l="l" r="r" t="t"/>
            <a:pathLst>
              <a:path extrusionOk="0" fill="none" h="48082" w="11670">
                <a:moveTo>
                  <a:pt x="11599" y="0"/>
                </a:moveTo>
                <a:lnTo>
                  <a:pt x="11670" y="21647"/>
                </a:lnTo>
                <a:lnTo>
                  <a:pt x="1" y="34388"/>
                </a:lnTo>
                <a:lnTo>
                  <a:pt x="1" y="48081"/>
                </a:lnTo>
                <a:lnTo>
                  <a:pt x="6097" y="48081"/>
                </a:lnTo>
              </a:path>
            </a:pathLst>
          </a:custGeom>
          <a:solidFill>
            <a:schemeClr val="lt1"/>
          </a:solidFill>
          <a:ln cap="flat" cmpd="sng" w="19050">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39"/>
          <p:cNvGrpSpPr/>
          <p:nvPr/>
        </p:nvGrpSpPr>
        <p:grpSpPr>
          <a:xfrm>
            <a:off x="629692" y="1105264"/>
            <a:ext cx="144992" cy="269768"/>
            <a:chOff x="629692" y="1105264"/>
            <a:chExt cx="144992" cy="269768"/>
          </a:xfrm>
        </p:grpSpPr>
        <p:sp>
          <p:nvSpPr>
            <p:cNvPr id="284" name="Google Shape;284;p39"/>
            <p:cNvSpPr/>
            <p:nvPr/>
          </p:nvSpPr>
          <p:spPr>
            <a:xfrm>
              <a:off x="629692" y="1105264"/>
              <a:ext cx="144992" cy="135206"/>
            </a:xfrm>
            <a:custGeom>
              <a:rect b="b" l="l" r="r" t="t"/>
              <a:pathLst>
                <a:path extrusionOk="0" fill="none" h="5264" w="5645">
                  <a:moveTo>
                    <a:pt x="0" y="5264"/>
                  </a:moveTo>
                  <a:lnTo>
                    <a:pt x="5644" y="1"/>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a:off x="635188" y="1229450"/>
              <a:ext cx="135822" cy="145583"/>
            </a:xfrm>
            <a:custGeom>
              <a:rect b="b" l="l" r="r" t="t"/>
              <a:pathLst>
                <a:path extrusionOk="0" fill="none" h="5668" w="5288">
                  <a:moveTo>
                    <a:pt x="0" y="0"/>
                  </a:moveTo>
                  <a:lnTo>
                    <a:pt x="5287" y="5668"/>
                  </a:lnTo>
                </a:path>
              </a:pathLst>
            </a:custGeom>
            <a:solidFill>
              <a:schemeClr val="lt1"/>
            </a:solidFill>
            <a:ln cap="flat" cmpd="sng" w="22625">
              <a:solidFill>
                <a:schemeClr val="lt1"/>
              </a:solidFill>
              <a:prstDash val="solid"/>
              <a:miter lim="23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39">
            <a:hlinkClick/>
          </p:cNvPr>
          <p:cNvSpPr/>
          <p:nvPr/>
        </p:nvSpPr>
        <p:spPr>
          <a:xfrm>
            <a:off x="662726" y="431825"/>
            <a:ext cx="254100" cy="2541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a:t>
            </a:r>
            <a:endParaRPr b="1" sz="1600"/>
          </a:p>
        </p:txBody>
      </p:sp>
      <p:sp>
        <p:nvSpPr>
          <p:cNvPr id="287" name="Google Shape;287;p39">
            <a:hlinkClick/>
          </p:cNvPr>
          <p:cNvSpPr/>
          <p:nvPr/>
        </p:nvSpPr>
        <p:spPr>
          <a:xfrm>
            <a:off x="404400" y="796152"/>
            <a:ext cx="175200" cy="175200"/>
          </a:xfrm>
          <a:prstGeom prst="ellipse">
            <a:avLst/>
          </a:prstGeom>
          <a:solidFill>
            <a:schemeClr val="dk1"/>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2</a:t>
            </a:r>
            <a:endParaRPr b="1" sz="1000">
              <a:solidFill>
                <a:schemeClr val="lt1"/>
              </a:solidFill>
              <a:latin typeface="Montserrat"/>
              <a:ea typeface="Montserrat"/>
              <a:cs typeface="Montserrat"/>
              <a:sym typeface="Montserrat"/>
            </a:endParaRPr>
          </a:p>
        </p:txBody>
      </p:sp>
      <p:sp>
        <p:nvSpPr>
          <p:cNvPr id="288" name="Google Shape;288;p39">
            <a:hlinkClick action="ppaction://hlinkshowjump?jump=previousslide"/>
          </p:cNvPr>
          <p:cNvSpPr/>
          <p:nvPr/>
        </p:nvSpPr>
        <p:spPr>
          <a:xfrm rot="10800000">
            <a:off x="745722" y="10664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89" name="Google Shape;289;p39">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Tech Company Branding Guidelines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